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Calibri" panose="020F0502020204030204" pitchFamily="34" charset="0"/>
      <p:regular r:id="rId22"/>
      <p:bold r:id="rId23"/>
      <p:italic r:id="rId24"/>
      <p:boldItalic r:id="rId25"/>
    </p:embeddedFont>
    <p:embeddedFont>
      <p:font typeface="Inter" panose="020B0604020202020204" charset="0"/>
      <p:regular r:id="rId26"/>
    </p:embeddedFont>
    <p:embeddedFont>
      <p:font typeface="Mitr" panose="00000500000000000000" pitchFamily="2" charset="-34"/>
      <p:regular r:id="rId27"/>
    </p:embeddedFont>
    <p:embeddedFont>
      <p:font typeface="Mitr Bold" panose="00000800000000000000" charset="-34"/>
      <p:regular r:id="rId28"/>
    </p:embeddedFont>
    <p:embeddedFont>
      <p:font typeface="Mitr Semi-Bold" panose="020B0604020202020204" charset="-3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12/26/2023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3.svg"/><Relationship Id="rId7" Type="http://schemas.openxmlformats.org/officeDocument/2006/relationships/image" Target="../media/image48.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5.sv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svg"/></Relationships>
</file>

<file path=ppt/slides/_rels/slide17.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7.xml"/><Relationship Id="rId5" Type="http://schemas.openxmlformats.org/officeDocument/2006/relationships/image" Target="../media/image57.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svg"/><Relationship Id="rId3" Type="http://schemas.openxmlformats.org/officeDocument/2006/relationships/image" Target="../media/image14.svg"/><Relationship Id="rId7" Type="http://schemas.openxmlformats.org/officeDocument/2006/relationships/image" Target="../media/image18.svg"/><Relationship Id="rId12"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11" Type="http://schemas.openxmlformats.org/officeDocument/2006/relationships/image" Target="../media/image22.svg"/><Relationship Id="rId5" Type="http://schemas.openxmlformats.org/officeDocument/2006/relationships/image" Target="../media/image16.svg"/><Relationship Id="rId15" Type="http://schemas.openxmlformats.org/officeDocument/2006/relationships/image" Target="../media/image2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 Id="rId14" Type="http://schemas.openxmlformats.org/officeDocument/2006/relationships/image" Target="../media/image25.pn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36.svg"/><Relationship Id="rId3" Type="http://schemas.openxmlformats.org/officeDocument/2006/relationships/image" Target="../media/image28.svg"/><Relationship Id="rId7" Type="http://schemas.openxmlformats.org/officeDocument/2006/relationships/image" Target="../media/image16.svg"/><Relationship Id="rId12" Type="http://schemas.openxmlformats.org/officeDocument/2006/relationships/image" Target="../media/image35.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34.svg"/><Relationship Id="rId5" Type="http://schemas.openxmlformats.org/officeDocument/2006/relationships/image" Target="../media/image30.svg"/><Relationship Id="rId10" Type="http://schemas.openxmlformats.org/officeDocument/2006/relationships/image" Target="../media/image33.png"/><Relationship Id="rId4" Type="http://schemas.openxmlformats.org/officeDocument/2006/relationships/image" Target="../media/image29.png"/><Relationship Id="rId9" Type="http://schemas.openxmlformats.org/officeDocument/2006/relationships/image" Target="../media/image32.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Freeform 2"/>
          <p:cNvSpPr/>
          <p:nvPr/>
        </p:nvSpPr>
        <p:spPr>
          <a:xfrm>
            <a:off x="15413999" y="8000140"/>
            <a:ext cx="3690602" cy="2516319"/>
          </a:xfrm>
          <a:custGeom>
            <a:avLst/>
            <a:gdLst/>
            <a:ahLst/>
            <a:cxnLst/>
            <a:rect l="l" t="t" r="r" b="b"/>
            <a:pathLst>
              <a:path w="3690602" h="2516319">
                <a:moveTo>
                  <a:pt x="0" y="0"/>
                </a:moveTo>
                <a:lnTo>
                  <a:pt x="3690602" y="0"/>
                </a:lnTo>
                <a:lnTo>
                  <a:pt x="3690602" y="2516320"/>
                </a:lnTo>
                <a:lnTo>
                  <a:pt x="0" y="25163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flipH="1">
            <a:off x="-687257" y="-1051500"/>
            <a:ext cx="3431913" cy="3745144"/>
          </a:xfrm>
          <a:custGeom>
            <a:avLst/>
            <a:gdLst/>
            <a:ahLst/>
            <a:cxnLst/>
            <a:rect l="l" t="t" r="r" b="b"/>
            <a:pathLst>
              <a:path w="3431913" h="3745144">
                <a:moveTo>
                  <a:pt x="3431914" y="0"/>
                </a:moveTo>
                <a:lnTo>
                  <a:pt x="0" y="0"/>
                </a:lnTo>
                <a:lnTo>
                  <a:pt x="0" y="3745144"/>
                </a:lnTo>
                <a:lnTo>
                  <a:pt x="3431914" y="3745144"/>
                </a:lnTo>
                <a:lnTo>
                  <a:pt x="3431914"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878280" y="8582970"/>
            <a:ext cx="3186847" cy="3105728"/>
          </a:xfrm>
          <a:custGeom>
            <a:avLst/>
            <a:gdLst/>
            <a:ahLst/>
            <a:cxnLst/>
            <a:rect l="l" t="t" r="r" b="b"/>
            <a:pathLst>
              <a:path w="3186847" h="3105728">
                <a:moveTo>
                  <a:pt x="0" y="0"/>
                </a:moveTo>
                <a:lnTo>
                  <a:pt x="3186848" y="0"/>
                </a:lnTo>
                <a:lnTo>
                  <a:pt x="3186848" y="3105728"/>
                </a:lnTo>
                <a:lnTo>
                  <a:pt x="0" y="31057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TextBox 5"/>
          <p:cNvSpPr txBox="1"/>
          <p:nvPr/>
        </p:nvSpPr>
        <p:spPr>
          <a:xfrm>
            <a:off x="3547005" y="2947496"/>
            <a:ext cx="11193991" cy="1393824"/>
          </a:xfrm>
          <a:prstGeom prst="rect">
            <a:avLst/>
          </a:prstGeom>
        </p:spPr>
        <p:txBody>
          <a:bodyPr lIns="0" tIns="0" rIns="0" bIns="0" rtlCol="0" anchor="t">
            <a:spAutoFit/>
          </a:bodyPr>
          <a:lstStyle/>
          <a:p>
            <a:pPr algn="ctr">
              <a:lnSpc>
                <a:spcPts val="5600"/>
              </a:lnSpc>
            </a:pPr>
            <a:r>
              <a:rPr lang="en-US" sz="4000">
                <a:solidFill>
                  <a:srgbClr val="000000"/>
                </a:solidFill>
                <a:latin typeface="Inter"/>
              </a:rPr>
              <a:t>PHÂN TÍCH VÀ DỰ ĐOÁN GIÁ CĂN HỘ TRÊN ĐỊA BÀN THÀNH PHỐ HỒ CHÍ MINH  </a:t>
            </a:r>
          </a:p>
        </p:txBody>
      </p:sp>
      <p:sp>
        <p:nvSpPr>
          <p:cNvPr id="6" name="TextBox 6"/>
          <p:cNvSpPr txBox="1"/>
          <p:nvPr/>
        </p:nvSpPr>
        <p:spPr>
          <a:xfrm>
            <a:off x="4941570" y="1419161"/>
            <a:ext cx="8404860" cy="923925"/>
          </a:xfrm>
          <a:prstGeom prst="rect">
            <a:avLst/>
          </a:prstGeom>
        </p:spPr>
        <p:txBody>
          <a:bodyPr lIns="0" tIns="0" rIns="0" bIns="0" rtlCol="0" anchor="t">
            <a:spAutoFit/>
          </a:bodyPr>
          <a:lstStyle/>
          <a:p>
            <a:pPr algn="ctr">
              <a:lnSpc>
                <a:spcPts val="7200"/>
              </a:lnSpc>
              <a:spcBef>
                <a:spcPct val="0"/>
              </a:spcBef>
            </a:pPr>
            <a:r>
              <a:rPr lang="en-US" sz="6000">
                <a:solidFill>
                  <a:srgbClr val="000000"/>
                </a:solidFill>
                <a:latin typeface="Mitr Semi-Bold"/>
              </a:rPr>
              <a:t>Báo cáo đồ án cuối kì:</a:t>
            </a:r>
          </a:p>
        </p:txBody>
      </p:sp>
      <p:sp>
        <p:nvSpPr>
          <p:cNvPr id="7" name="TextBox 7"/>
          <p:cNvSpPr txBox="1"/>
          <p:nvPr/>
        </p:nvSpPr>
        <p:spPr>
          <a:xfrm>
            <a:off x="7740729" y="4642802"/>
            <a:ext cx="2927271" cy="858889"/>
          </a:xfrm>
          <a:prstGeom prst="rect">
            <a:avLst/>
          </a:prstGeom>
        </p:spPr>
        <p:txBody>
          <a:bodyPr wrap="square" lIns="0" tIns="0" rIns="0" bIns="0" rtlCol="0" anchor="t">
            <a:spAutoFit/>
          </a:bodyPr>
          <a:lstStyle/>
          <a:p>
            <a:pPr algn="ctr">
              <a:lnSpc>
                <a:spcPts val="7279"/>
              </a:lnSpc>
            </a:pPr>
            <a:r>
              <a:rPr lang="en-US" sz="5199" dirty="0" err="1">
                <a:solidFill>
                  <a:srgbClr val="000000"/>
                </a:solidFill>
                <a:latin typeface="Inter"/>
              </a:rPr>
              <a:t>Nhóm</a:t>
            </a:r>
            <a:r>
              <a:rPr lang="en-US" sz="5199" dirty="0">
                <a:solidFill>
                  <a:srgbClr val="000000"/>
                </a:solidFill>
                <a:latin typeface="Inter"/>
              </a:rPr>
              <a:t> 11:</a:t>
            </a:r>
          </a:p>
        </p:txBody>
      </p:sp>
      <p:sp>
        <p:nvSpPr>
          <p:cNvPr id="8" name="TextBox 8"/>
          <p:cNvSpPr txBox="1"/>
          <p:nvPr/>
        </p:nvSpPr>
        <p:spPr>
          <a:xfrm>
            <a:off x="715144" y="5939473"/>
            <a:ext cx="5082421" cy="619125"/>
          </a:xfrm>
          <a:prstGeom prst="rect">
            <a:avLst/>
          </a:prstGeom>
        </p:spPr>
        <p:txBody>
          <a:bodyPr lIns="0" tIns="0" rIns="0" bIns="0" rtlCol="0" anchor="t">
            <a:spAutoFit/>
          </a:bodyPr>
          <a:lstStyle/>
          <a:p>
            <a:pPr algn="ctr">
              <a:lnSpc>
                <a:spcPts val="4800"/>
              </a:lnSpc>
              <a:spcBef>
                <a:spcPct val="0"/>
              </a:spcBef>
            </a:pPr>
            <a:r>
              <a:rPr lang="en-US" sz="4000">
                <a:solidFill>
                  <a:srgbClr val="000000"/>
                </a:solidFill>
                <a:latin typeface="Inter"/>
              </a:rPr>
              <a:t>Nguyễn Ngọc Lương </a:t>
            </a:r>
          </a:p>
        </p:txBody>
      </p:sp>
      <p:sp>
        <p:nvSpPr>
          <p:cNvPr id="9" name="TextBox 9"/>
          <p:cNvSpPr txBox="1"/>
          <p:nvPr/>
        </p:nvSpPr>
        <p:spPr>
          <a:xfrm>
            <a:off x="7112645" y="5939473"/>
            <a:ext cx="4272915" cy="619125"/>
          </a:xfrm>
          <a:prstGeom prst="rect">
            <a:avLst/>
          </a:prstGeom>
        </p:spPr>
        <p:txBody>
          <a:bodyPr lIns="0" tIns="0" rIns="0" bIns="0" rtlCol="0" anchor="t">
            <a:spAutoFit/>
          </a:bodyPr>
          <a:lstStyle/>
          <a:p>
            <a:pPr algn="ctr">
              <a:lnSpc>
                <a:spcPts val="4800"/>
              </a:lnSpc>
              <a:spcBef>
                <a:spcPct val="0"/>
              </a:spcBef>
            </a:pPr>
            <a:r>
              <a:rPr lang="en-US" sz="4000">
                <a:solidFill>
                  <a:srgbClr val="000000"/>
                </a:solidFill>
                <a:latin typeface="Inter"/>
              </a:rPr>
              <a:t>Nguyễn Thiện Trí </a:t>
            </a:r>
          </a:p>
        </p:txBody>
      </p:sp>
      <p:sp>
        <p:nvSpPr>
          <p:cNvPr id="10" name="TextBox 10"/>
          <p:cNvSpPr txBox="1"/>
          <p:nvPr/>
        </p:nvSpPr>
        <p:spPr>
          <a:xfrm>
            <a:off x="13346430" y="5939473"/>
            <a:ext cx="3653076" cy="619125"/>
          </a:xfrm>
          <a:prstGeom prst="rect">
            <a:avLst/>
          </a:prstGeom>
        </p:spPr>
        <p:txBody>
          <a:bodyPr lIns="0" tIns="0" rIns="0" bIns="0" rtlCol="0" anchor="t">
            <a:spAutoFit/>
          </a:bodyPr>
          <a:lstStyle/>
          <a:p>
            <a:pPr algn="ctr">
              <a:lnSpc>
                <a:spcPts val="4800"/>
              </a:lnSpc>
              <a:spcBef>
                <a:spcPct val="0"/>
              </a:spcBef>
            </a:pPr>
            <a:r>
              <a:rPr lang="en-US" sz="4000">
                <a:solidFill>
                  <a:srgbClr val="000000"/>
                </a:solidFill>
                <a:latin typeface="Inter"/>
              </a:rPr>
              <a:t>Đoàn Bảo Long</a:t>
            </a:r>
          </a:p>
        </p:txBody>
      </p:sp>
      <p:sp>
        <p:nvSpPr>
          <p:cNvPr id="11" name="TextBox 11"/>
          <p:cNvSpPr txBox="1"/>
          <p:nvPr/>
        </p:nvSpPr>
        <p:spPr>
          <a:xfrm>
            <a:off x="2142644" y="6739133"/>
            <a:ext cx="2353156" cy="619125"/>
          </a:xfrm>
          <a:prstGeom prst="rect">
            <a:avLst/>
          </a:prstGeom>
        </p:spPr>
        <p:txBody>
          <a:bodyPr wrap="square" lIns="0" tIns="0" rIns="0" bIns="0" rtlCol="0" anchor="t">
            <a:spAutoFit/>
          </a:bodyPr>
          <a:lstStyle/>
          <a:p>
            <a:pPr algn="ctr">
              <a:lnSpc>
                <a:spcPts val="4800"/>
              </a:lnSpc>
              <a:spcBef>
                <a:spcPct val="0"/>
              </a:spcBef>
            </a:pPr>
            <a:r>
              <a:rPr lang="en-US" sz="4000" dirty="0">
                <a:solidFill>
                  <a:srgbClr val="000000"/>
                </a:solidFill>
                <a:latin typeface="Inter"/>
              </a:rPr>
              <a:t>21522311</a:t>
            </a:r>
          </a:p>
        </p:txBody>
      </p:sp>
      <p:sp>
        <p:nvSpPr>
          <p:cNvPr id="12" name="TextBox 12"/>
          <p:cNvSpPr txBox="1"/>
          <p:nvPr/>
        </p:nvSpPr>
        <p:spPr>
          <a:xfrm>
            <a:off x="8001208" y="6758183"/>
            <a:ext cx="2495788" cy="600075"/>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Inter"/>
              </a:rPr>
              <a:t>21522707 </a:t>
            </a:r>
          </a:p>
        </p:txBody>
      </p:sp>
      <p:sp>
        <p:nvSpPr>
          <p:cNvPr id="13" name="TextBox 13"/>
          <p:cNvSpPr txBox="1"/>
          <p:nvPr/>
        </p:nvSpPr>
        <p:spPr>
          <a:xfrm>
            <a:off x="13891855" y="6758183"/>
            <a:ext cx="2562225" cy="600075"/>
          </a:xfrm>
          <a:prstGeom prst="rect">
            <a:avLst/>
          </a:prstGeom>
        </p:spPr>
        <p:txBody>
          <a:bodyPr lIns="0" tIns="0" rIns="0" bIns="0" rtlCol="0" anchor="t">
            <a:spAutoFit/>
          </a:bodyPr>
          <a:lstStyle/>
          <a:p>
            <a:pPr algn="ctr">
              <a:lnSpc>
                <a:spcPts val="4799"/>
              </a:lnSpc>
              <a:spcBef>
                <a:spcPct val="0"/>
              </a:spcBef>
            </a:pPr>
            <a:r>
              <a:rPr lang="en-US" sz="3999">
                <a:solidFill>
                  <a:srgbClr val="000000"/>
                </a:solidFill>
                <a:latin typeface="Inter"/>
              </a:rPr>
              <a:t>21520332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0D6E1"/>
        </a:solidFill>
        <a:effectLst/>
      </p:bgPr>
    </p:bg>
    <p:spTree>
      <p:nvGrpSpPr>
        <p:cNvPr id="1" name=""/>
        <p:cNvGrpSpPr/>
        <p:nvPr/>
      </p:nvGrpSpPr>
      <p:grpSpPr>
        <a:xfrm>
          <a:off x="0" y="0"/>
          <a:ext cx="0" cy="0"/>
          <a:chOff x="0" y="0"/>
          <a:chExt cx="0" cy="0"/>
        </a:xfrm>
      </p:grpSpPr>
      <p:sp>
        <p:nvSpPr>
          <p:cNvPr id="2" name="Freeform 2"/>
          <p:cNvSpPr/>
          <p:nvPr/>
        </p:nvSpPr>
        <p:spPr>
          <a:xfrm>
            <a:off x="3439170" y="1312881"/>
            <a:ext cx="11409659" cy="5971283"/>
          </a:xfrm>
          <a:custGeom>
            <a:avLst/>
            <a:gdLst/>
            <a:ahLst/>
            <a:cxnLst/>
            <a:rect l="l" t="t" r="r" b="b"/>
            <a:pathLst>
              <a:path w="11409659" h="5971283">
                <a:moveTo>
                  <a:pt x="0" y="0"/>
                </a:moveTo>
                <a:lnTo>
                  <a:pt x="11409660" y="0"/>
                </a:lnTo>
                <a:lnTo>
                  <a:pt x="11409660" y="5971283"/>
                </a:lnTo>
                <a:lnTo>
                  <a:pt x="0" y="597128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003892" y="152400"/>
            <a:ext cx="8908457" cy="1088214"/>
          </a:xfrm>
          <a:prstGeom prst="rect">
            <a:avLst/>
          </a:prstGeom>
        </p:spPr>
        <p:txBody>
          <a:bodyPr lIns="0" tIns="0" rIns="0" bIns="0" rtlCol="0" anchor="t">
            <a:spAutoFit/>
          </a:bodyPr>
          <a:lstStyle/>
          <a:p>
            <a:pPr>
              <a:lnSpc>
                <a:spcPts val="8140"/>
              </a:lnSpc>
            </a:pPr>
            <a:r>
              <a:rPr lang="en-US" sz="8140">
                <a:solidFill>
                  <a:srgbClr val="39484F"/>
                </a:solidFill>
                <a:latin typeface="Mitr Semi-Bold"/>
              </a:rPr>
              <a:t>Phân tích dữ liệu</a:t>
            </a:r>
          </a:p>
        </p:txBody>
      </p:sp>
      <p:sp>
        <p:nvSpPr>
          <p:cNvPr id="4" name="TextBox 4"/>
          <p:cNvSpPr txBox="1"/>
          <p:nvPr/>
        </p:nvSpPr>
        <p:spPr>
          <a:xfrm>
            <a:off x="977038" y="6928051"/>
            <a:ext cx="16962164" cy="3667125"/>
          </a:xfrm>
          <a:prstGeom prst="rect">
            <a:avLst/>
          </a:prstGeom>
        </p:spPr>
        <p:txBody>
          <a:bodyPr lIns="0" tIns="0" rIns="0" bIns="0" rtlCol="0" anchor="t">
            <a:spAutoFit/>
          </a:bodyPr>
          <a:lstStyle/>
          <a:p>
            <a:pPr>
              <a:lnSpc>
                <a:spcPts val="3600"/>
              </a:lnSpc>
            </a:pPr>
            <a:r>
              <a:rPr lang="en-US" sz="3000">
                <a:solidFill>
                  <a:srgbClr val="000000"/>
                </a:solidFill>
                <a:latin typeface="Mitr Semi-Bold"/>
              </a:rPr>
              <a:t>Nhận xét: </a:t>
            </a:r>
          </a:p>
          <a:p>
            <a:pPr marL="647700" lvl="1" indent="-323850">
              <a:lnSpc>
                <a:spcPts val="3600"/>
              </a:lnSpc>
              <a:buFont typeface="Arial"/>
              <a:buChar char="•"/>
            </a:pPr>
            <a:r>
              <a:rPr lang="en-US" sz="3000">
                <a:solidFill>
                  <a:srgbClr val="000000"/>
                </a:solidFill>
                <a:latin typeface="Mitr Semi-Bold"/>
              </a:rPr>
              <a:t>Ngoại trừ Huyện Hóc Môn và Quận 12 các Quận còn lại đều có mức phân bổ giá cực kì lớn. Số lượng Outlier biểu đồ cũng rất nhiều.</a:t>
            </a:r>
          </a:p>
          <a:p>
            <a:pPr marL="647700" lvl="1" indent="-323850">
              <a:lnSpc>
                <a:spcPts val="3600"/>
              </a:lnSpc>
              <a:buFont typeface="Arial"/>
              <a:buChar char="•"/>
            </a:pPr>
            <a:r>
              <a:rPr lang="en-US" sz="3000">
                <a:solidFill>
                  <a:srgbClr val="000000"/>
                </a:solidFill>
                <a:latin typeface="Mitr Semi-Bold"/>
              </a:rPr>
              <a:t>Đặc biệt là Quận Tân Phú và Thành phố Thủ Đức có nhiều căn hộ có giá đắt hơn hẳn so với các căn còn lại trong khu vực của nó. (số lượng Outlier cực kì nhiều) </a:t>
            </a:r>
          </a:p>
          <a:p>
            <a:pPr marL="647700" lvl="1" indent="-323850">
              <a:lnSpc>
                <a:spcPts val="3600"/>
              </a:lnSpc>
              <a:buFont typeface="Arial"/>
              <a:buChar char="•"/>
            </a:pPr>
            <a:r>
              <a:rPr lang="en-US" sz="3000">
                <a:solidFill>
                  <a:srgbClr val="000000"/>
                </a:solidFill>
                <a:latin typeface="Mitr Semi-Bold"/>
              </a:rPr>
              <a:t>Điều này có thể hiểu được khi TP Hồ Chí Minh, cũng như là các quận này có nhiều khu vực trọng điểm trong kinh tế, thương mại.</a:t>
            </a:r>
          </a:p>
          <a:p>
            <a:pPr>
              <a:lnSpc>
                <a:spcPts val="3600"/>
              </a:lnSpc>
              <a:spcBef>
                <a:spcPct val="0"/>
              </a:spcBef>
            </a:pPr>
            <a:endParaRPr lang="en-US" sz="3000">
              <a:solidFill>
                <a:srgbClr val="000000"/>
              </a:solidFill>
              <a:latin typeface="Mitr Semi-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C0D6E1"/>
        </a:solidFill>
        <a:effectLst/>
      </p:bgPr>
    </p:bg>
    <p:spTree>
      <p:nvGrpSpPr>
        <p:cNvPr id="1" name=""/>
        <p:cNvGrpSpPr/>
        <p:nvPr/>
      </p:nvGrpSpPr>
      <p:grpSpPr>
        <a:xfrm>
          <a:off x="0" y="0"/>
          <a:ext cx="0" cy="0"/>
          <a:chOff x="0" y="0"/>
          <a:chExt cx="0" cy="0"/>
        </a:xfrm>
      </p:grpSpPr>
      <p:sp>
        <p:nvSpPr>
          <p:cNvPr id="2" name="Freeform 2"/>
          <p:cNvSpPr/>
          <p:nvPr/>
        </p:nvSpPr>
        <p:spPr>
          <a:xfrm>
            <a:off x="0" y="1240614"/>
            <a:ext cx="10915736" cy="3167354"/>
          </a:xfrm>
          <a:custGeom>
            <a:avLst/>
            <a:gdLst/>
            <a:ahLst/>
            <a:cxnLst/>
            <a:rect l="l" t="t" r="r" b="b"/>
            <a:pathLst>
              <a:path w="10915736" h="3167354">
                <a:moveTo>
                  <a:pt x="0" y="0"/>
                </a:moveTo>
                <a:lnTo>
                  <a:pt x="10915736" y="0"/>
                </a:lnTo>
                <a:lnTo>
                  <a:pt x="10915736" y="3167353"/>
                </a:lnTo>
                <a:lnTo>
                  <a:pt x="0" y="3167353"/>
                </a:lnTo>
                <a:lnTo>
                  <a:pt x="0" y="0"/>
                </a:lnTo>
                <a:close/>
              </a:path>
            </a:pathLst>
          </a:custGeom>
          <a:blipFill>
            <a:blip r:embed="rId2"/>
            <a:stretch>
              <a:fillRect r="-2299"/>
            </a:stretch>
          </a:blipFill>
        </p:spPr>
        <p:txBody>
          <a:bodyPr/>
          <a:lstStyle/>
          <a:p>
            <a:endParaRPr lang="en-US"/>
          </a:p>
        </p:txBody>
      </p:sp>
      <p:sp>
        <p:nvSpPr>
          <p:cNvPr id="3" name="AutoShape 3"/>
          <p:cNvSpPr/>
          <p:nvPr/>
        </p:nvSpPr>
        <p:spPr>
          <a:xfrm flipV="1">
            <a:off x="0" y="4746642"/>
            <a:ext cx="18288000" cy="38100"/>
          </a:xfrm>
          <a:prstGeom prst="line">
            <a:avLst/>
          </a:prstGeom>
          <a:ln w="38100" cap="flat">
            <a:solidFill>
              <a:srgbClr val="FFFFFF"/>
            </a:solidFill>
            <a:prstDash val="solid"/>
            <a:headEnd type="none" w="sm" len="sm"/>
            <a:tailEnd type="none" w="sm" len="sm"/>
          </a:ln>
        </p:spPr>
        <p:txBody>
          <a:bodyPr/>
          <a:lstStyle/>
          <a:p>
            <a:endParaRPr lang="en-US"/>
          </a:p>
        </p:txBody>
      </p:sp>
      <p:sp>
        <p:nvSpPr>
          <p:cNvPr id="4" name="AutoShape 4"/>
          <p:cNvSpPr/>
          <p:nvPr/>
        </p:nvSpPr>
        <p:spPr>
          <a:xfrm>
            <a:off x="0" y="4407967"/>
            <a:ext cx="18781855" cy="0"/>
          </a:xfrm>
          <a:prstGeom prst="line">
            <a:avLst/>
          </a:prstGeom>
          <a:ln w="38100" cap="flat">
            <a:solidFill>
              <a:srgbClr val="FFFFFF"/>
            </a:solidFill>
            <a:prstDash val="solid"/>
            <a:headEnd type="none" w="sm" len="sm"/>
            <a:tailEnd type="none" w="sm" len="sm"/>
          </a:ln>
        </p:spPr>
        <p:txBody>
          <a:bodyPr/>
          <a:lstStyle/>
          <a:p>
            <a:endParaRPr lang="en-US"/>
          </a:p>
        </p:txBody>
      </p:sp>
      <p:sp>
        <p:nvSpPr>
          <p:cNvPr id="5" name="Freeform 5"/>
          <p:cNvSpPr/>
          <p:nvPr/>
        </p:nvSpPr>
        <p:spPr>
          <a:xfrm>
            <a:off x="0" y="5108592"/>
            <a:ext cx="9722749" cy="5112825"/>
          </a:xfrm>
          <a:custGeom>
            <a:avLst/>
            <a:gdLst/>
            <a:ahLst/>
            <a:cxnLst/>
            <a:rect l="l" t="t" r="r" b="b"/>
            <a:pathLst>
              <a:path w="9722749" h="5112825">
                <a:moveTo>
                  <a:pt x="0" y="0"/>
                </a:moveTo>
                <a:lnTo>
                  <a:pt x="9722749" y="0"/>
                </a:lnTo>
                <a:lnTo>
                  <a:pt x="9722749" y="5112825"/>
                </a:lnTo>
                <a:lnTo>
                  <a:pt x="0" y="511282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5003892" y="154972"/>
            <a:ext cx="8908457" cy="1083069"/>
          </a:xfrm>
          <a:prstGeom prst="rect">
            <a:avLst/>
          </a:prstGeom>
        </p:spPr>
        <p:txBody>
          <a:bodyPr lIns="0" tIns="0" rIns="0" bIns="0" rtlCol="0" anchor="t">
            <a:spAutoFit/>
          </a:bodyPr>
          <a:lstStyle/>
          <a:p>
            <a:pPr>
              <a:lnSpc>
                <a:spcPts val="8140"/>
              </a:lnSpc>
            </a:pPr>
            <a:r>
              <a:rPr lang="en-US" sz="8140">
                <a:solidFill>
                  <a:srgbClr val="FF66C4"/>
                </a:solidFill>
                <a:latin typeface="Mitr Semi-Bold"/>
              </a:rPr>
              <a:t>Phân tích dữ liệu</a:t>
            </a:r>
          </a:p>
        </p:txBody>
      </p:sp>
      <p:sp>
        <p:nvSpPr>
          <p:cNvPr id="7" name="TextBox 7"/>
          <p:cNvSpPr txBox="1"/>
          <p:nvPr/>
        </p:nvSpPr>
        <p:spPr>
          <a:xfrm>
            <a:off x="10915736" y="1238041"/>
            <a:ext cx="7372264" cy="2821285"/>
          </a:xfrm>
          <a:prstGeom prst="rect">
            <a:avLst/>
          </a:prstGeom>
        </p:spPr>
        <p:txBody>
          <a:bodyPr lIns="0" tIns="0" rIns="0" bIns="0" rtlCol="0" anchor="t">
            <a:spAutoFit/>
          </a:bodyPr>
          <a:lstStyle/>
          <a:p>
            <a:pPr algn="just">
              <a:lnSpc>
                <a:spcPts val="4360"/>
              </a:lnSpc>
              <a:spcBef>
                <a:spcPct val="0"/>
              </a:spcBef>
            </a:pPr>
            <a:r>
              <a:rPr lang="en-US" sz="3633" dirty="0">
                <a:solidFill>
                  <a:srgbClr val="000000"/>
                </a:solidFill>
                <a:latin typeface="Mitr Semi-Bold"/>
              </a:rPr>
              <a:t>Sau </a:t>
            </a:r>
            <a:r>
              <a:rPr lang="en-US" sz="3633" dirty="0" err="1">
                <a:solidFill>
                  <a:srgbClr val="000000"/>
                </a:solidFill>
                <a:latin typeface="Mitr Semi-Bold"/>
              </a:rPr>
              <a:t>khi</a:t>
            </a:r>
            <a:r>
              <a:rPr lang="en-US" sz="3633" dirty="0">
                <a:solidFill>
                  <a:srgbClr val="000000"/>
                </a:solidFill>
                <a:latin typeface="Mitr Semi-Bold"/>
              </a:rPr>
              <a:t> </a:t>
            </a:r>
            <a:r>
              <a:rPr lang="en-US" sz="3633" dirty="0" err="1">
                <a:solidFill>
                  <a:srgbClr val="000000"/>
                </a:solidFill>
                <a:latin typeface="Mitr Semi-Bold"/>
              </a:rPr>
              <a:t>thực</a:t>
            </a:r>
            <a:r>
              <a:rPr lang="en-US" sz="3633" dirty="0">
                <a:solidFill>
                  <a:srgbClr val="000000"/>
                </a:solidFill>
                <a:latin typeface="Mitr Semi-Bold"/>
              </a:rPr>
              <a:t> </a:t>
            </a:r>
            <a:r>
              <a:rPr lang="en-US" sz="3633" dirty="0" err="1">
                <a:solidFill>
                  <a:srgbClr val="000000"/>
                </a:solidFill>
                <a:latin typeface="Mitr Semi-Bold"/>
              </a:rPr>
              <a:t>hiện</a:t>
            </a:r>
            <a:r>
              <a:rPr lang="en-US" sz="3633" dirty="0">
                <a:solidFill>
                  <a:srgbClr val="000000"/>
                </a:solidFill>
                <a:latin typeface="Mitr Semi-Bold"/>
              </a:rPr>
              <a:t> </a:t>
            </a:r>
            <a:r>
              <a:rPr lang="en-US" sz="3633" dirty="0" err="1">
                <a:solidFill>
                  <a:srgbClr val="000000"/>
                </a:solidFill>
                <a:latin typeface="Mitr Semi-Bold"/>
              </a:rPr>
              <a:t>tính</a:t>
            </a:r>
            <a:r>
              <a:rPr lang="en-US" sz="3633" dirty="0">
                <a:solidFill>
                  <a:srgbClr val="000000"/>
                </a:solidFill>
                <a:latin typeface="Mitr Semi-Bold"/>
              </a:rPr>
              <a:t> </a:t>
            </a:r>
            <a:r>
              <a:rPr lang="en-US" sz="3633" dirty="0" err="1">
                <a:solidFill>
                  <a:srgbClr val="000000"/>
                </a:solidFill>
                <a:latin typeface="Mitr Semi-Bold"/>
              </a:rPr>
              <a:t>toán</a:t>
            </a:r>
            <a:r>
              <a:rPr lang="en-US" sz="3633" dirty="0">
                <a:solidFill>
                  <a:srgbClr val="000000"/>
                </a:solidFill>
                <a:latin typeface="Mitr Semi-Bold"/>
              </a:rPr>
              <a:t> </a:t>
            </a:r>
            <a:r>
              <a:rPr lang="en-US" sz="3633" dirty="0" err="1">
                <a:solidFill>
                  <a:srgbClr val="000000"/>
                </a:solidFill>
                <a:latin typeface="Mitr Semi-Bold"/>
              </a:rPr>
              <a:t>Hệ</a:t>
            </a:r>
            <a:r>
              <a:rPr lang="en-US" sz="3633" dirty="0">
                <a:solidFill>
                  <a:srgbClr val="000000"/>
                </a:solidFill>
                <a:latin typeface="Mitr Semi-Bold"/>
              </a:rPr>
              <a:t> </a:t>
            </a:r>
            <a:r>
              <a:rPr lang="en-US" sz="3633" dirty="0" err="1">
                <a:solidFill>
                  <a:srgbClr val="000000"/>
                </a:solidFill>
                <a:latin typeface="Mitr Semi-Bold"/>
              </a:rPr>
              <a:t>số</a:t>
            </a:r>
            <a:r>
              <a:rPr lang="en-US" sz="3633" dirty="0">
                <a:solidFill>
                  <a:srgbClr val="000000"/>
                </a:solidFill>
                <a:latin typeface="Mitr Semi-Bold"/>
              </a:rPr>
              <a:t> </a:t>
            </a:r>
            <a:r>
              <a:rPr lang="en-US" sz="3633" dirty="0" err="1">
                <a:solidFill>
                  <a:srgbClr val="000000"/>
                </a:solidFill>
                <a:latin typeface="Mitr Semi-Bold"/>
              </a:rPr>
              <a:t>tương</a:t>
            </a:r>
            <a:r>
              <a:rPr lang="en-US" sz="3633" dirty="0">
                <a:solidFill>
                  <a:srgbClr val="000000"/>
                </a:solidFill>
                <a:latin typeface="Mitr Semi-Bold"/>
              </a:rPr>
              <a:t> </a:t>
            </a:r>
            <a:r>
              <a:rPr lang="en-US" sz="3633" dirty="0" err="1">
                <a:solidFill>
                  <a:srgbClr val="000000"/>
                </a:solidFill>
                <a:latin typeface="Mitr Semi-Bold"/>
              </a:rPr>
              <a:t>quan</a:t>
            </a:r>
            <a:r>
              <a:rPr lang="en-US" sz="3633" dirty="0">
                <a:solidFill>
                  <a:srgbClr val="000000"/>
                </a:solidFill>
                <a:latin typeface="Mitr Semi-Bold"/>
              </a:rPr>
              <a:t>, ta </a:t>
            </a:r>
            <a:r>
              <a:rPr lang="en-US" sz="3633" dirty="0" err="1">
                <a:solidFill>
                  <a:srgbClr val="000000"/>
                </a:solidFill>
                <a:latin typeface="Mitr Semi-Bold"/>
              </a:rPr>
              <a:t>nhận</a:t>
            </a:r>
            <a:r>
              <a:rPr lang="en-US" sz="3633" dirty="0">
                <a:solidFill>
                  <a:srgbClr val="000000"/>
                </a:solidFill>
                <a:latin typeface="Mitr Semi-Bold"/>
              </a:rPr>
              <a:t> </a:t>
            </a:r>
            <a:r>
              <a:rPr lang="en-US" sz="3633" dirty="0" err="1">
                <a:solidFill>
                  <a:srgbClr val="000000"/>
                </a:solidFill>
                <a:latin typeface="Mitr Semi-Bold"/>
              </a:rPr>
              <a:t>thấy</a:t>
            </a:r>
            <a:r>
              <a:rPr lang="en-US" sz="3633" dirty="0">
                <a:solidFill>
                  <a:srgbClr val="000000"/>
                </a:solidFill>
                <a:latin typeface="Mitr Semi-Bold"/>
              </a:rPr>
              <a:t> </a:t>
            </a:r>
            <a:r>
              <a:rPr lang="en-US" sz="3633" dirty="0" err="1">
                <a:solidFill>
                  <a:srgbClr val="000000"/>
                </a:solidFill>
                <a:latin typeface="Mitr Semi-Bold"/>
              </a:rPr>
              <a:t>có</a:t>
            </a:r>
            <a:r>
              <a:rPr lang="en-US" sz="3633" dirty="0">
                <a:solidFill>
                  <a:srgbClr val="000000"/>
                </a:solidFill>
                <a:latin typeface="Mitr Semi-Bold"/>
              </a:rPr>
              <a:t> 3 </a:t>
            </a:r>
            <a:r>
              <a:rPr lang="en-US" sz="3633" dirty="0" err="1">
                <a:solidFill>
                  <a:srgbClr val="000000"/>
                </a:solidFill>
                <a:latin typeface="Mitr Semi-Bold"/>
              </a:rPr>
              <a:t>biến</a:t>
            </a:r>
            <a:r>
              <a:rPr lang="en-US" sz="3633" dirty="0">
                <a:solidFill>
                  <a:srgbClr val="000000"/>
                </a:solidFill>
                <a:latin typeface="Mitr Semi-Bold"/>
              </a:rPr>
              <a:t> </a:t>
            </a:r>
            <a:r>
              <a:rPr lang="en-US" sz="3633" dirty="0" err="1">
                <a:solidFill>
                  <a:srgbClr val="000000"/>
                </a:solidFill>
                <a:latin typeface="Mitr Semi-Bold"/>
              </a:rPr>
              <a:t>liên</a:t>
            </a:r>
            <a:r>
              <a:rPr lang="en-US" sz="3633" dirty="0">
                <a:solidFill>
                  <a:srgbClr val="000000"/>
                </a:solidFill>
                <a:latin typeface="Mitr Semi-Bold"/>
              </a:rPr>
              <a:t> </a:t>
            </a:r>
            <a:r>
              <a:rPr lang="en-US" sz="3633" dirty="0" err="1">
                <a:solidFill>
                  <a:srgbClr val="000000"/>
                </a:solidFill>
                <a:latin typeface="Mitr Semi-Bold"/>
              </a:rPr>
              <a:t>tục</a:t>
            </a:r>
            <a:r>
              <a:rPr lang="en-US" sz="3633" dirty="0">
                <a:solidFill>
                  <a:srgbClr val="000000"/>
                </a:solidFill>
                <a:latin typeface="Mitr Semi-Bold"/>
              </a:rPr>
              <a:t> </a:t>
            </a:r>
            <a:r>
              <a:rPr lang="en-US" sz="3633" dirty="0" err="1">
                <a:solidFill>
                  <a:srgbClr val="000000"/>
                </a:solidFill>
                <a:latin typeface="Mitr Semi-Bold"/>
              </a:rPr>
              <a:t>có</a:t>
            </a:r>
            <a:r>
              <a:rPr lang="en-US" sz="3633" dirty="0">
                <a:solidFill>
                  <a:srgbClr val="000000"/>
                </a:solidFill>
                <a:latin typeface="Mitr Semi-Bold"/>
              </a:rPr>
              <a:t> </a:t>
            </a:r>
            <a:r>
              <a:rPr lang="en-US" sz="3633" dirty="0" err="1">
                <a:solidFill>
                  <a:srgbClr val="000000"/>
                </a:solidFill>
                <a:latin typeface="Mitr Semi-Bold"/>
              </a:rPr>
              <a:t>khả</a:t>
            </a:r>
            <a:r>
              <a:rPr lang="en-US" sz="3633" dirty="0">
                <a:solidFill>
                  <a:srgbClr val="000000"/>
                </a:solidFill>
                <a:latin typeface="Mitr Semi-Bold"/>
              </a:rPr>
              <a:t> </a:t>
            </a:r>
            <a:r>
              <a:rPr lang="en-US" sz="3633" dirty="0" err="1">
                <a:solidFill>
                  <a:srgbClr val="000000"/>
                </a:solidFill>
                <a:latin typeface="Mitr Semi-Bold"/>
              </a:rPr>
              <a:t>năng</a:t>
            </a:r>
            <a:r>
              <a:rPr lang="en-US" sz="3633" dirty="0">
                <a:solidFill>
                  <a:srgbClr val="000000"/>
                </a:solidFill>
                <a:latin typeface="Mitr Semi-Bold"/>
              </a:rPr>
              <a:t> </a:t>
            </a:r>
            <a:r>
              <a:rPr lang="en-US" sz="3633" dirty="0" err="1">
                <a:solidFill>
                  <a:srgbClr val="000000"/>
                </a:solidFill>
                <a:latin typeface="Mitr Semi-Bold"/>
              </a:rPr>
              <a:t>ảnh</a:t>
            </a:r>
            <a:r>
              <a:rPr lang="en-US" sz="3633" dirty="0">
                <a:solidFill>
                  <a:srgbClr val="000000"/>
                </a:solidFill>
                <a:latin typeface="Mitr Semi-Bold"/>
              </a:rPr>
              <a:t> </a:t>
            </a:r>
            <a:r>
              <a:rPr lang="en-US" sz="3633" dirty="0" err="1">
                <a:solidFill>
                  <a:srgbClr val="000000"/>
                </a:solidFill>
                <a:latin typeface="Mitr Semi-Bold"/>
              </a:rPr>
              <a:t>hưởng</a:t>
            </a:r>
            <a:r>
              <a:rPr lang="en-US" sz="3633" dirty="0">
                <a:solidFill>
                  <a:srgbClr val="000000"/>
                </a:solidFill>
                <a:latin typeface="Mitr Semi-Bold"/>
              </a:rPr>
              <a:t> </a:t>
            </a:r>
            <a:r>
              <a:rPr lang="en-US" sz="3633" dirty="0" err="1">
                <a:solidFill>
                  <a:srgbClr val="000000"/>
                </a:solidFill>
                <a:latin typeface="Mitr Semi-Bold"/>
              </a:rPr>
              <a:t>tới</a:t>
            </a:r>
            <a:r>
              <a:rPr lang="en-US" sz="3633" dirty="0">
                <a:solidFill>
                  <a:srgbClr val="000000"/>
                </a:solidFill>
                <a:latin typeface="Mitr Semi-Bold"/>
              </a:rPr>
              <a:t> </a:t>
            </a:r>
            <a:r>
              <a:rPr lang="en-US" sz="3633" dirty="0" err="1">
                <a:solidFill>
                  <a:srgbClr val="000000"/>
                </a:solidFill>
                <a:latin typeface="Mitr Semi-Bold"/>
              </a:rPr>
              <a:t>giá</a:t>
            </a:r>
            <a:r>
              <a:rPr lang="en-US" sz="3633" dirty="0">
                <a:solidFill>
                  <a:srgbClr val="000000"/>
                </a:solidFill>
                <a:latin typeface="Mitr Semi-Bold"/>
              </a:rPr>
              <a:t> </a:t>
            </a:r>
            <a:r>
              <a:rPr lang="en-US" sz="3633" dirty="0" err="1">
                <a:solidFill>
                  <a:srgbClr val="000000"/>
                </a:solidFill>
                <a:latin typeface="Mitr Semi-Bold"/>
              </a:rPr>
              <a:t>là</a:t>
            </a:r>
            <a:r>
              <a:rPr lang="en-US" sz="3633" dirty="0">
                <a:solidFill>
                  <a:srgbClr val="000000"/>
                </a:solidFill>
                <a:latin typeface="Mitr Semi-Bold"/>
              </a:rPr>
              <a:t>: </a:t>
            </a:r>
            <a:r>
              <a:rPr lang="en-US" sz="3633" dirty="0" err="1">
                <a:solidFill>
                  <a:srgbClr val="000000"/>
                </a:solidFill>
                <a:latin typeface="Mitr Semi-Bold"/>
              </a:rPr>
              <a:t>Số</a:t>
            </a:r>
            <a:r>
              <a:rPr lang="en-US" sz="3633" dirty="0">
                <a:solidFill>
                  <a:srgbClr val="000000"/>
                </a:solidFill>
                <a:latin typeface="Mitr Semi-Bold"/>
              </a:rPr>
              <a:t> </a:t>
            </a:r>
            <a:r>
              <a:rPr lang="en-US" sz="3633" dirty="0" err="1">
                <a:solidFill>
                  <a:srgbClr val="000000"/>
                </a:solidFill>
                <a:latin typeface="Mitr Semi-Bold"/>
              </a:rPr>
              <a:t>phòng</a:t>
            </a:r>
            <a:r>
              <a:rPr lang="en-US" sz="3633" dirty="0">
                <a:solidFill>
                  <a:srgbClr val="000000"/>
                </a:solidFill>
                <a:latin typeface="Mitr Semi-Bold"/>
              </a:rPr>
              <a:t>, </a:t>
            </a:r>
            <a:r>
              <a:rPr lang="en-US" sz="3633" dirty="0" err="1">
                <a:solidFill>
                  <a:srgbClr val="000000"/>
                </a:solidFill>
                <a:latin typeface="Mitr Semi-Bold"/>
              </a:rPr>
              <a:t>Kích</a:t>
            </a:r>
            <a:r>
              <a:rPr lang="en-US" sz="3633" dirty="0">
                <a:solidFill>
                  <a:srgbClr val="000000"/>
                </a:solidFill>
                <a:latin typeface="Mitr Semi-Bold"/>
              </a:rPr>
              <a:t> </a:t>
            </a:r>
            <a:r>
              <a:rPr lang="en-US" sz="3633" dirty="0" err="1">
                <a:solidFill>
                  <a:srgbClr val="000000"/>
                </a:solidFill>
                <a:latin typeface="Mitr Semi-Bold"/>
              </a:rPr>
              <a:t>thước</a:t>
            </a:r>
            <a:r>
              <a:rPr lang="en-US" sz="3633" dirty="0">
                <a:solidFill>
                  <a:srgbClr val="000000"/>
                </a:solidFill>
                <a:latin typeface="Mitr Semi-Bold"/>
              </a:rPr>
              <a:t> </a:t>
            </a:r>
            <a:r>
              <a:rPr lang="en-US" sz="3633" dirty="0" err="1">
                <a:solidFill>
                  <a:srgbClr val="000000"/>
                </a:solidFill>
                <a:latin typeface="Mitr Semi-Bold"/>
              </a:rPr>
              <a:t>và</a:t>
            </a:r>
            <a:r>
              <a:rPr lang="en-US" sz="3633" dirty="0">
                <a:solidFill>
                  <a:srgbClr val="000000"/>
                </a:solidFill>
                <a:latin typeface="Mitr Semi-Bold"/>
              </a:rPr>
              <a:t> </a:t>
            </a:r>
            <a:r>
              <a:rPr lang="en-US" sz="3633" dirty="0" err="1">
                <a:solidFill>
                  <a:srgbClr val="000000"/>
                </a:solidFill>
                <a:latin typeface="Mitr Semi-Bold"/>
              </a:rPr>
              <a:t>Số</a:t>
            </a:r>
            <a:r>
              <a:rPr lang="en-US" sz="3633" dirty="0">
                <a:solidFill>
                  <a:srgbClr val="000000"/>
                </a:solidFill>
                <a:latin typeface="Mitr Semi-Bold"/>
              </a:rPr>
              <a:t> toilets.</a:t>
            </a:r>
          </a:p>
        </p:txBody>
      </p:sp>
      <p:sp>
        <p:nvSpPr>
          <p:cNvPr id="8" name="TextBox 8"/>
          <p:cNvSpPr txBox="1"/>
          <p:nvPr/>
        </p:nvSpPr>
        <p:spPr>
          <a:xfrm>
            <a:off x="5156292" y="304800"/>
            <a:ext cx="8908457" cy="1088214"/>
          </a:xfrm>
          <a:prstGeom prst="rect">
            <a:avLst/>
          </a:prstGeom>
        </p:spPr>
        <p:txBody>
          <a:bodyPr lIns="0" tIns="0" rIns="0" bIns="0" rtlCol="0" anchor="t">
            <a:spAutoFit/>
          </a:bodyPr>
          <a:lstStyle/>
          <a:p>
            <a:pPr>
              <a:lnSpc>
                <a:spcPts val="8140"/>
              </a:lnSpc>
            </a:pPr>
            <a:endParaRPr/>
          </a:p>
        </p:txBody>
      </p:sp>
      <p:sp>
        <p:nvSpPr>
          <p:cNvPr id="9" name="TextBox 9"/>
          <p:cNvSpPr txBox="1"/>
          <p:nvPr/>
        </p:nvSpPr>
        <p:spPr>
          <a:xfrm>
            <a:off x="9874378" y="7438709"/>
            <a:ext cx="8075940" cy="3385542"/>
          </a:xfrm>
          <a:prstGeom prst="rect">
            <a:avLst/>
          </a:prstGeom>
        </p:spPr>
        <p:txBody>
          <a:bodyPr lIns="0" tIns="0" rIns="0" bIns="0" rtlCol="0" anchor="t">
            <a:spAutoFit/>
          </a:bodyPr>
          <a:lstStyle/>
          <a:p>
            <a:pPr algn="just">
              <a:lnSpc>
                <a:spcPts val="4360"/>
              </a:lnSpc>
            </a:pPr>
            <a:r>
              <a:rPr lang="en-US" sz="3633" dirty="0" err="1">
                <a:solidFill>
                  <a:srgbClr val="000000"/>
                </a:solidFill>
                <a:latin typeface="Mitr Semi-Bold"/>
              </a:rPr>
              <a:t>Điều</a:t>
            </a:r>
            <a:r>
              <a:rPr lang="en-US" sz="3633" dirty="0">
                <a:solidFill>
                  <a:srgbClr val="000000"/>
                </a:solidFill>
                <a:latin typeface="Mitr Semi-Bold"/>
              </a:rPr>
              <a:t> </a:t>
            </a:r>
            <a:r>
              <a:rPr lang="en-US" sz="3633" dirty="0" err="1">
                <a:solidFill>
                  <a:srgbClr val="000000"/>
                </a:solidFill>
                <a:latin typeface="Mitr Semi-Bold"/>
              </a:rPr>
              <a:t>này</a:t>
            </a:r>
            <a:r>
              <a:rPr lang="en-US" sz="3633" dirty="0">
                <a:solidFill>
                  <a:srgbClr val="000000"/>
                </a:solidFill>
                <a:latin typeface="Mitr Semi-Bold"/>
              </a:rPr>
              <a:t> </a:t>
            </a:r>
            <a:r>
              <a:rPr lang="en-US" sz="3633" dirty="0" err="1">
                <a:solidFill>
                  <a:srgbClr val="000000"/>
                </a:solidFill>
                <a:latin typeface="Mitr Semi-Bold"/>
              </a:rPr>
              <a:t>cũng</a:t>
            </a:r>
            <a:r>
              <a:rPr lang="en-US" sz="3633" dirty="0">
                <a:solidFill>
                  <a:srgbClr val="000000"/>
                </a:solidFill>
                <a:latin typeface="Mitr Semi-Bold"/>
              </a:rPr>
              <a:t> </a:t>
            </a:r>
            <a:r>
              <a:rPr lang="en-US" sz="3633" dirty="0" err="1">
                <a:solidFill>
                  <a:srgbClr val="000000"/>
                </a:solidFill>
                <a:latin typeface="Mitr Semi-Bold"/>
              </a:rPr>
              <a:t>dễ</a:t>
            </a:r>
            <a:r>
              <a:rPr lang="en-US" sz="3633" dirty="0">
                <a:solidFill>
                  <a:srgbClr val="000000"/>
                </a:solidFill>
                <a:latin typeface="Mitr Semi-Bold"/>
              </a:rPr>
              <a:t> </a:t>
            </a:r>
            <a:r>
              <a:rPr lang="en-US" sz="3633" dirty="0" err="1">
                <a:solidFill>
                  <a:srgbClr val="000000"/>
                </a:solidFill>
                <a:latin typeface="Mitr Semi-Bold"/>
              </a:rPr>
              <a:t>giải</a:t>
            </a:r>
            <a:r>
              <a:rPr lang="en-US" sz="3633" dirty="0">
                <a:solidFill>
                  <a:srgbClr val="000000"/>
                </a:solidFill>
                <a:latin typeface="Mitr Semi-Bold"/>
              </a:rPr>
              <a:t> </a:t>
            </a:r>
            <a:r>
              <a:rPr lang="en-US" sz="3633" dirty="0" err="1">
                <a:solidFill>
                  <a:srgbClr val="000000"/>
                </a:solidFill>
                <a:latin typeface="Mitr Semi-Bold"/>
              </a:rPr>
              <a:t>thích</a:t>
            </a:r>
            <a:r>
              <a:rPr lang="en-US" sz="3633" dirty="0">
                <a:solidFill>
                  <a:srgbClr val="000000"/>
                </a:solidFill>
                <a:latin typeface="Mitr Semi-Bold"/>
              </a:rPr>
              <a:t> </a:t>
            </a:r>
            <a:r>
              <a:rPr lang="en-US" sz="3633" dirty="0" err="1">
                <a:solidFill>
                  <a:srgbClr val="000000"/>
                </a:solidFill>
                <a:latin typeface="Mitr Semi-Bold"/>
              </a:rPr>
              <a:t>khi</a:t>
            </a:r>
            <a:r>
              <a:rPr lang="en-US" sz="3633" dirty="0">
                <a:solidFill>
                  <a:srgbClr val="000000"/>
                </a:solidFill>
                <a:latin typeface="Mitr Semi-Bold"/>
              </a:rPr>
              <a:t> </a:t>
            </a:r>
            <a:r>
              <a:rPr lang="en-US" sz="3633" dirty="0" err="1">
                <a:solidFill>
                  <a:srgbClr val="000000"/>
                </a:solidFill>
                <a:latin typeface="Mitr Semi-Bold"/>
              </a:rPr>
              <a:t>các</a:t>
            </a:r>
            <a:r>
              <a:rPr lang="en-US" sz="3633" dirty="0">
                <a:solidFill>
                  <a:srgbClr val="000000"/>
                </a:solidFill>
                <a:latin typeface="Mitr Semi-Bold"/>
              </a:rPr>
              <a:t> </a:t>
            </a:r>
            <a:r>
              <a:rPr lang="en-US" sz="3633" dirty="0" err="1">
                <a:solidFill>
                  <a:srgbClr val="000000"/>
                </a:solidFill>
                <a:latin typeface="Mitr Semi-Bold"/>
              </a:rPr>
              <a:t>giá</a:t>
            </a:r>
            <a:r>
              <a:rPr lang="en-US" sz="3633" dirty="0">
                <a:solidFill>
                  <a:srgbClr val="000000"/>
                </a:solidFill>
                <a:latin typeface="Mitr Semi-Bold"/>
              </a:rPr>
              <a:t> </a:t>
            </a:r>
            <a:r>
              <a:rPr lang="en-US" sz="3633" dirty="0" err="1">
                <a:solidFill>
                  <a:srgbClr val="000000"/>
                </a:solidFill>
                <a:latin typeface="Mitr Semi-Bold"/>
              </a:rPr>
              <a:t>trị</a:t>
            </a:r>
            <a:r>
              <a:rPr lang="en-US" sz="3633" dirty="0">
                <a:solidFill>
                  <a:srgbClr val="000000"/>
                </a:solidFill>
                <a:latin typeface="Mitr Semi-Bold"/>
              </a:rPr>
              <a:t> </a:t>
            </a:r>
            <a:r>
              <a:rPr lang="en-US" sz="3633" dirty="0" err="1">
                <a:solidFill>
                  <a:srgbClr val="000000"/>
                </a:solidFill>
                <a:latin typeface="Mitr Semi-Bold"/>
              </a:rPr>
              <a:t>về</a:t>
            </a:r>
            <a:r>
              <a:rPr lang="en-US" sz="3633" dirty="0">
                <a:solidFill>
                  <a:srgbClr val="000000"/>
                </a:solidFill>
                <a:latin typeface="Mitr Semi-Bold"/>
              </a:rPr>
              <a:t> </a:t>
            </a:r>
            <a:r>
              <a:rPr lang="en-US" sz="3633" dirty="0" err="1">
                <a:solidFill>
                  <a:srgbClr val="000000"/>
                </a:solidFill>
                <a:latin typeface="Mitr Semi-Bold"/>
              </a:rPr>
              <a:t>Số</a:t>
            </a:r>
            <a:r>
              <a:rPr lang="en-US" sz="3633" dirty="0">
                <a:solidFill>
                  <a:srgbClr val="000000"/>
                </a:solidFill>
                <a:latin typeface="Mitr Semi-Bold"/>
              </a:rPr>
              <a:t> </a:t>
            </a:r>
            <a:r>
              <a:rPr lang="en-US" sz="3633" dirty="0" err="1">
                <a:solidFill>
                  <a:srgbClr val="000000"/>
                </a:solidFill>
                <a:latin typeface="Mitr Semi-Bold"/>
              </a:rPr>
              <a:t>phòng</a:t>
            </a:r>
            <a:r>
              <a:rPr lang="en-US" sz="3633" dirty="0">
                <a:solidFill>
                  <a:srgbClr val="000000"/>
                </a:solidFill>
                <a:latin typeface="Mitr Semi-Bold"/>
              </a:rPr>
              <a:t>, </a:t>
            </a:r>
            <a:r>
              <a:rPr lang="en-US" sz="3633" dirty="0" err="1">
                <a:solidFill>
                  <a:srgbClr val="000000"/>
                </a:solidFill>
                <a:latin typeface="Mitr Semi-Bold"/>
              </a:rPr>
              <a:t>Số</a:t>
            </a:r>
            <a:r>
              <a:rPr lang="en-US" sz="3633" dirty="0">
                <a:solidFill>
                  <a:srgbClr val="000000"/>
                </a:solidFill>
                <a:latin typeface="Mitr Semi-Bold"/>
              </a:rPr>
              <a:t> </a:t>
            </a:r>
            <a:r>
              <a:rPr lang="en-US" sz="3633" dirty="0" err="1">
                <a:solidFill>
                  <a:srgbClr val="000000"/>
                </a:solidFill>
                <a:latin typeface="Mitr Semi-Bold"/>
              </a:rPr>
              <a:t>phòng</a:t>
            </a:r>
            <a:r>
              <a:rPr lang="en-US" sz="3633" dirty="0">
                <a:solidFill>
                  <a:srgbClr val="000000"/>
                </a:solidFill>
                <a:latin typeface="Mitr Semi-Bold"/>
              </a:rPr>
              <a:t> </a:t>
            </a:r>
            <a:r>
              <a:rPr lang="en-US" sz="3633" dirty="0" err="1">
                <a:solidFill>
                  <a:srgbClr val="000000"/>
                </a:solidFill>
                <a:latin typeface="Mitr Semi-Bold"/>
              </a:rPr>
              <a:t>vệ</a:t>
            </a:r>
            <a:r>
              <a:rPr lang="en-US" sz="3633" dirty="0">
                <a:solidFill>
                  <a:srgbClr val="000000"/>
                </a:solidFill>
                <a:latin typeface="Mitr Semi-Bold"/>
              </a:rPr>
              <a:t> </a:t>
            </a:r>
            <a:r>
              <a:rPr lang="en-US" sz="3633" dirty="0" err="1">
                <a:solidFill>
                  <a:srgbClr val="000000"/>
                </a:solidFill>
                <a:latin typeface="Mitr Semi-Bold"/>
              </a:rPr>
              <a:t>sinh</a:t>
            </a:r>
            <a:r>
              <a:rPr lang="en-US" sz="3633" dirty="0">
                <a:solidFill>
                  <a:srgbClr val="000000"/>
                </a:solidFill>
                <a:latin typeface="Mitr Semi-Bold"/>
              </a:rPr>
              <a:t> hay </a:t>
            </a:r>
            <a:r>
              <a:rPr lang="en-US" sz="3633" dirty="0" err="1">
                <a:solidFill>
                  <a:srgbClr val="000000"/>
                </a:solidFill>
                <a:latin typeface="Mitr Semi-Bold"/>
              </a:rPr>
              <a:t>Kích</a:t>
            </a:r>
            <a:r>
              <a:rPr lang="en-US" sz="3633" dirty="0">
                <a:solidFill>
                  <a:srgbClr val="000000"/>
                </a:solidFill>
                <a:latin typeface="Mitr Semi-Bold"/>
              </a:rPr>
              <a:t> </a:t>
            </a:r>
            <a:r>
              <a:rPr lang="en-US" sz="3633" dirty="0" err="1">
                <a:solidFill>
                  <a:srgbClr val="000000"/>
                </a:solidFill>
                <a:latin typeface="Mitr Semi-Bold"/>
              </a:rPr>
              <a:t>thước</a:t>
            </a:r>
            <a:r>
              <a:rPr lang="en-US" sz="3633" dirty="0">
                <a:solidFill>
                  <a:srgbClr val="000000"/>
                </a:solidFill>
                <a:latin typeface="Mitr Semi-Bold"/>
              </a:rPr>
              <a:t> </a:t>
            </a:r>
            <a:r>
              <a:rPr lang="en-US" sz="3633" dirty="0" err="1">
                <a:solidFill>
                  <a:srgbClr val="000000"/>
                </a:solidFill>
                <a:latin typeface="Mitr Semi-Bold"/>
              </a:rPr>
              <a:t>đều</a:t>
            </a:r>
            <a:r>
              <a:rPr lang="en-US" sz="3633" dirty="0">
                <a:solidFill>
                  <a:srgbClr val="000000"/>
                </a:solidFill>
                <a:latin typeface="Mitr Semi-Bold"/>
              </a:rPr>
              <a:t> </a:t>
            </a:r>
            <a:r>
              <a:rPr lang="en-US" sz="3633" dirty="0" err="1">
                <a:solidFill>
                  <a:srgbClr val="000000"/>
                </a:solidFill>
                <a:latin typeface="Mitr Semi-Bold"/>
              </a:rPr>
              <a:t>có</a:t>
            </a:r>
            <a:r>
              <a:rPr lang="en-US" sz="3633" dirty="0">
                <a:solidFill>
                  <a:srgbClr val="000000"/>
                </a:solidFill>
                <a:latin typeface="Mitr Semi-Bold"/>
              </a:rPr>
              <a:t> </a:t>
            </a:r>
            <a:r>
              <a:rPr lang="en-US" sz="3633" dirty="0" err="1">
                <a:solidFill>
                  <a:srgbClr val="000000"/>
                </a:solidFill>
                <a:latin typeface="Mitr Semi-Bold"/>
              </a:rPr>
              <a:t>liên</a:t>
            </a:r>
            <a:r>
              <a:rPr lang="en-US" sz="3633" dirty="0">
                <a:solidFill>
                  <a:srgbClr val="000000"/>
                </a:solidFill>
                <a:latin typeface="Mitr Semi-Bold"/>
              </a:rPr>
              <a:t> </a:t>
            </a:r>
            <a:r>
              <a:rPr lang="en-US" sz="3633" dirty="0" err="1">
                <a:solidFill>
                  <a:srgbClr val="000000"/>
                </a:solidFill>
                <a:latin typeface="Mitr Semi-Bold"/>
              </a:rPr>
              <a:t>quan</a:t>
            </a:r>
            <a:r>
              <a:rPr lang="en-US" sz="3633" dirty="0">
                <a:solidFill>
                  <a:srgbClr val="000000"/>
                </a:solidFill>
                <a:latin typeface="Mitr Semi-Bold"/>
              </a:rPr>
              <a:t> </a:t>
            </a:r>
            <a:r>
              <a:rPr lang="en-US" sz="3633" dirty="0" err="1">
                <a:solidFill>
                  <a:srgbClr val="000000"/>
                </a:solidFill>
                <a:latin typeface="Mitr Semi-Bold"/>
              </a:rPr>
              <a:t>với</a:t>
            </a:r>
            <a:r>
              <a:rPr lang="en-US" sz="3633" dirty="0">
                <a:solidFill>
                  <a:srgbClr val="000000"/>
                </a:solidFill>
                <a:latin typeface="Mitr Semi-Bold"/>
              </a:rPr>
              <a:t> </a:t>
            </a:r>
            <a:r>
              <a:rPr lang="en-US" sz="3633" dirty="0" err="1">
                <a:solidFill>
                  <a:srgbClr val="000000"/>
                </a:solidFill>
                <a:latin typeface="Mitr Semi-Bold"/>
              </a:rPr>
              <a:t>nhau</a:t>
            </a:r>
            <a:r>
              <a:rPr lang="en-US" sz="3633" dirty="0">
                <a:solidFill>
                  <a:srgbClr val="000000"/>
                </a:solidFill>
                <a:latin typeface="Mitr Semi-Bold"/>
              </a:rPr>
              <a:t> </a:t>
            </a:r>
            <a:r>
              <a:rPr lang="en-US" sz="3633" dirty="0" err="1">
                <a:solidFill>
                  <a:srgbClr val="000000"/>
                </a:solidFill>
                <a:latin typeface="Mitr Semi-Bold"/>
              </a:rPr>
              <a:t>khi</a:t>
            </a:r>
            <a:r>
              <a:rPr lang="en-US" sz="3633" dirty="0">
                <a:solidFill>
                  <a:srgbClr val="000000"/>
                </a:solidFill>
                <a:latin typeface="Mitr Semi-Bold"/>
              </a:rPr>
              <a:t> </a:t>
            </a:r>
            <a:r>
              <a:rPr lang="en-US" sz="3633" dirty="0" err="1">
                <a:solidFill>
                  <a:srgbClr val="000000"/>
                </a:solidFill>
                <a:latin typeface="Mitr Semi-Bold"/>
              </a:rPr>
              <a:t>căn</a:t>
            </a:r>
            <a:r>
              <a:rPr lang="en-US" sz="3633" dirty="0">
                <a:solidFill>
                  <a:srgbClr val="000000"/>
                </a:solidFill>
                <a:latin typeface="Mitr Semi-Bold"/>
              </a:rPr>
              <a:t> </a:t>
            </a:r>
            <a:r>
              <a:rPr lang="en-US" sz="3633" dirty="0" err="1">
                <a:solidFill>
                  <a:srgbClr val="000000"/>
                </a:solidFill>
                <a:latin typeface="Mitr Semi-Bold"/>
              </a:rPr>
              <a:t>hộ</a:t>
            </a:r>
            <a:r>
              <a:rPr lang="en-US" sz="3633" dirty="0">
                <a:solidFill>
                  <a:srgbClr val="000000"/>
                </a:solidFill>
                <a:latin typeface="Mitr Semi-Bold"/>
              </a:rPr>
              <a:t> </a:t>
            </a:r>
            <a:r>
              <a:rPr lang="en-US" sz="3633" dirty="0" err="1">
                <a:solidFill>
                  <a:srgbClr val="000000"/>
                </a:solidFill>
                <a:latin typeface="Mitr Semi-Bold"/>
              </a:rPr>
              <a:t>chỉ</a:t>
            </a:r>
            <a:r>
              <a:rPr lang="en-US" sz="3633" dirty="0">
                <a:solidFill>
                  <a:srgbClr val="000000"/>
                </a:solidFill>
                <a:latin typeface="Mitr Semi-Bold"/>
              </a:rPr>
              <a:t> </a:t>
            </a:r>
            <a:r>
              <a:rPr lang="en-US" sz="3633" dirty="0" err="1">
                <a:solidFill>
                  <a:srgbClr val="000000"/>
                </a:solidFill>
                <a:latin typeface="Mitr Semi-Bold"/>
              </a:rPr>
              <a:t>có</a:t>
            </a:r>
            <a:r>
              <a:rPr lang="en-US" sz="3633" dirty="0">
                <a:solidFill>
                  <a:srgbClr val="000000"/>
                </a:solidFill>
                <a:latin typeface="Mitr Semi-Bold"/>
              </a:rPr>
              <a:t> </a:t>
            </a:r>
            <a:r>
              <a:rPr lang="en-US" sz="3633" dirty="0" err="1">
                <a:solidFill>
                  <a:srgbClr val="000000"/>
                </a:solidFill>
                <a:latin typeface="Mitr Semi-Bold"/>
              </a:rPr>
              <a:t>diện</a:t>
            </a:r>
            <a:r>
              <a:rPr lang="en-US" sz="3633" dirty="0">
                <a:solidFill>
                  <a:srgbClr val="000000"/>
                </a:solidFill>
                <a:latin typeface="Mitr Semi-Bold"/>
              </a:rPr>
              <a:t> </a:t>
            </a:r>
            <a:r>
              <a:rPr lang="en-US" sz="3633" dirty="0" err="1">
                <a:solidFill>
                  <a:srgbClr val="000000"/>
                </a:solidFill>
                <a:latin typeface="Mitr Semi-Bold"/>
              </a:rPr>
              <a:t>tích</a:t>
            </a:r>
            <a:r>
              <a:rPr lang="en-US" sz="3633" dirty="0">
                <a:solidFill>
                  <a:srgbClr val="000000"/>
                </a:solidFill>
                <a:latin typeface="Mitr Semi-Bold"/>
              </a:rPr>
              <a:t> </a:t>
            </a:r>
            <a:r>
              <a:rPr lang="en-US" sz="3633" dirty="0" err="1">
                <a:solidFill>
                  <a:srgbClr val="000000"/>
                </a:solidFill>
                <a:latin typeface="Mitr Semi-Bold"/>
              </a:rPr>
              <a:t>khá</a:t>
            </a:r>
            <a:r>
              <a:rPr lang="en-US" sz="3633" dirty="0">
                <a:solidFill>
                  <a:srgbClr val="000000"/>
                </a:solidFill>
                <a:latin typeface="Mitr Semi-Bold"/>
              </a:rPr>
              <a:t> </a:t>
            </a:r>
            <a:r>
              <a:rPr lang="en-US" sz="3633" dirty="0" err="1">
                <a:solidFill>
                  <a:srgbClr val="000000"/>
                </a:solidFill>
                <a:latin typeface="Mitr Semi-Bold"/>
              </a:rPr>
              <a:t>giới</a:t>
            </a:r>
            <a:r>
              <a:rPr lang="en-US" sz="3633" dirty="0">
                <a:solidFill>
                  <a:srgbClr val="000000"/>
                </a:solidFill>
                <a:latin typeface="Mitr Semi-Bold"/>
              </a:rPr>
              <a:t> </a:t>
            </a:r>
            <a:r>
              <a:rPr lang="en-US" sz="3633" dirty="0" err="1">
                <a:solidFill>
                  <a:srgbClr val="000000"/>
                </a:solidFill>
                <a:latin typeface="Mitr Semi-Bold"/>
              </a:rPr>
              <a:t>hạn</a:t>
            </a:r>
            <a:r>
              <a:rPr lang="en-US" sz="3633" dirty="0">
                <a:solidFill>
                  <a:srgbClr val="000000"/>
                </a:solidFill>
                <a:latin typeface="Mitr Semi-Bold"/>
              </a:rPr>
              <a:t>.</a:t>
            </a:r>
          </a:p>
          <a:p>
            <a:pPr>
              <a:lnSpc>
                <a:spcPts val="4360"/>
              </a:lnSpc>
              <a:spcBef>
                <a:spcPct val="0"/>
              </a:spcBef>
            </a:pPr>
            <a:endParaRPr lang="en-US" sz="3633" dirty="0">
              <a:solidFill>
                <a:srgbClr val="000000"/>
              </a:solidFill>
              <a:latin typeface="Mitr Semi-Bold"/>
            </a:endParaRPr>
          </a:p>
        </p:txBody>
      </p:sp>
      <p:sp>
        <p:nvSpPr>
          <p:cNvPr id="10" name="TextBox 10"/>
          <p:cNvSpPr txBox="1"/>
          <p:nvPr/>
        </p:nvSpPr>
        <p:spPr>
          <a:xfrm>
            <a:off x="9887036" y="4827963"/>
            <a:ext cx="7372264" cy="2257028"/>
          </a:xfrm>
          <a:prstGeom prst="rect">
            <a:avLst/>
          </a:prstGeom>
        </p:spPr>
        <p:txBody>
          <a:bodyPr lIns="0" tIns="0" rIns="0" bIns="0" rtlCol="0" anchor="t">
            <a:spAutoFit/>
          </a:bodyPr>
          <a:lstStyle/>
          <a:p>
            <a:pPr algn="just">
              <a:lnSpc>
                <a:spcPts val="4360"/>
              </a:lnSpc>
              <a:spcBef>
                <a:spcPct val="0"/>
              </a:spcBef>
            </a:pPr>
            <a:r>
              <a:rPr lang="en-US" sz="3633" dirty="0" err="1">
                <a:solidFill>
                  <a:srgbClr val="000000"/>
                </a:solidFill>
                <a:latin typeface="Mitr Semi-Bold"/>
              </a:rPr>
              <a:t>Nhóm</a:t>
            </a:r>
            <a:r>
              <a:rPr lang="en-US" sz="3633" dirty="0">
                <a:solidFill>
                  <a:srgbClr val="000000"/>
                </a:solidFill>
                <a:latin typeface="Mitr Semi-Bold"/>
              </a:rPr>
              <a:t> </a:t>
            </a:r>
            <a:r>
              <a:rPr lang="en-US" sz="3633" dirty="0" err="1">
                <a:solidFill>
                  <a:srgbClr val="000000"/>
                </a:solidFill>
                <a:latin typeface="Mitr Semi-Bold"/>
              </a:rPr>
              <a:t>còn</a:t>
            </a:r>
            <a:r>
              <a:rPr lang="en-US" sz="3633" dirty="0">
                <a:solidFill>
                  <a:srgbClr val="000000"/>
                </a:solidFill>
                <a:latin typeface="Mitr Semi-Bold"/>
              </a:rPr>
              <a:t> </a:t>
            </a:r>
            <a:r>
              <a:rPr lang="en-US" sz="3633" dirty="0" err="1">
                <a:solidFill>
                  <a:srgbClr val="000000"/>
                </a:solidFill>
                <a:latin typeface="Mitr Semi-Bold"/>
              </a:rPr>
              <a:t>nhận</a:t>
            </a:r>
            <a:r>
              <a:rPr lang="en-US" sz="3633" dirty="0">
                <a:solidFill>
                  <a:srgbClr val="000000"/>
                </a:solidFill>
                <a:latin typeface="Mitr Semi-Bold"/>
              </a:rPr>
              <a:t> </a:t>
            </a:r>
            <a:r>
              <a:rPr lang="en-US" sz="3633" dirty="0" err="1">
                <a:solidFill>
                  <a:srgbClr val="000000"/>
                </a:solidFill>
                <a:latin typeface="Mitr Semi-Bold"/>
              </a:rPr>
              <a:t>thấy</a:t>
            </a:r>
            <a:r>
              <a:rPr lang="en-US" sz="3633" dirty="0">
                <a:solidFill>
                  <a:srgbClr val="000000"/>
                </a:solidFill>
                <a:latin typeface="Mitr Semi-Bold"/>
              </a:rPr>
              <a:t> </a:t>
            </a:r>
            <a:r>
              <a:rPr lang="en-US" sz="3633" dirty="0" err="1">
                <a:solidFill>
                  <a:srgbClr val="000000"/>
                </a:solidFill>
                <a:latin typeface="Mitr Semi-Bold"/>
              </a:rPr>
              <a:t>được</a:t>
            </a:r>
            <a:r>
              <a:rPr lang="en-US" sz="3633" dirty="0">
                <a:solidFill>
                  <a:srgbClr val="000000"/>
                </a:solidFill>
                <a:latin typeface="Mitr Semi-Bold"/>
              </a:rPr>
              <a:t> </a:t>
            </a:r>
            <a:r>
              <a:rPr lang="en-US" sz="3633" dirty="0" err="1">
                <a:solidFill>
                  <a:srgbClr val="000000"/>
                </a:solidFill>
                <a:latin typeface="Mitr Semi-Bold"/>
              </a:rPr>
              <a:t>sự</a:t>
            </a:r>
            <a:r>
              <a:rPr lang="en-US" sz="3633" dirty="0">
                <a:solidFill>
                  <a:srgbClr val="000000"/>
                </a:solidFill>
                <a:latin typeface="Mitr Semi-Bold"/>
              </a:rPr>
              <a:t> </a:t>
            </a:r>
            <a:r>
              <a:rPr lang="en-US" sz="3633" dirty="0" err="1">
                <a:solidFill>
                  <a:srgbClr val="000000"/>
                </a:solidFill>
                <a:latin typeface="Mitr Semi-Bold"/>
              </a:rPr>
              <a:t>tương</a:t>
            </a:r>
            <a:r>
              <a:rPr lang="en-US" sz="3633" dirty="0">
                <a:solidFill>
                  <a:srgbClr val="000000"/>
                </a:solidFill>
                <a:latin typeface="Mitr Semi-Bold"/>
              </a:rPr>
              <a:t> </a:t>
            </a:r>
            <a:r>
              <a:rPr lang="en-US" sz="3633" dirty="0" err="1">
                <a:solidFill>
                  <a:srgbClr val="000000"/>
                </a:solidFill>
                <a:latin typeface="Mitr Semi-Bold"/>
              </a:rPr>
              <a:t>quan</a:t>
            </a:r>
            <a:r>
              <a:rPr lang="en-US" sz="3633" dirty="0">
                <a:solidFill>
                  <a:srgbClr val="000000"/>
                </a:solidFill>
                <a:latin typeface="Mitr Semi-Bold"/>
              </a:rPr>
              <a:t> </a:t>
            </a:r>
            <a:r>
              <a:rPr lang="en-US" sz="3633" dirty="0" err="1">
                <a:solidFill>
                  <a:srgbClr val="000000"/>
                </a:solidFill>
                <a:latin typeface="Mitr Semi-Bold"/>
              </a:rPr>
              <a:t>của</a:t>
            </a:r>
            <a:r>
              <a:rPr lang="en-US" sz="3633" dirty="0">
                <a:solidFill>
                  <a:srgbClr val="000000"/>
                </a:solidFill>
                <a:latin typeface="Mitr Semi-Bold"/>
              </a:rPr>
              <a:t> </a:t>
            </a:r>
            <a:r>
              <a:rPr lang="en-US" sz="3633" dirty="0" err="1">
                <a:solidFill>
                  <a:srgbClr val="000000"/>
                </a:solidFill>
                <a:latin typeface="Mitr Semi-Bold"/>
              </a:rPr>
              <a:t>các</a:t>
            </a:r>
            <a:r>
              <a:rPr lang="en-US" sz="3633" dirty="0">
                <a:solidFill>
                  <a:srgbClr val="000000"/>
                </a:solidFill>
                <a:latin typeface="Mitr Semi-Bold"/>
              </a:rPr>
              <a:t> </a:t>
            </a:r>
            <a:r>
              <a:rPr lang="en-US" sz="3633" dirty="0" err="1">
                <a:solidFill>
                  <a:srgbClr val="000000"/>
                </a:solidFill>
                <a:latin typeface="Mitr Semi-Bold"/>
              </a:rPr>
              <a:t>cặp</a:t>
            </a:r>
            <a:r>
              <a:rPr lang="en-US" sz="3633" dirty="0">
                <a:solidFill>
                  <a:srgbClr val="000000"/>
                </a:solidFill>
                <a:latin typeface="Mitr Semi-Bold"/>
              </a:rPr>
              <a:t> </a:t>
            </a:r>
            <a:r>
              <a:rPr lang="en-US" sz="3633" dirty="0" err="1">
                <a:solidFill>
                  <a:srgbClr val="000000"/>
                </a:solidFill>
                <a:latin typeface="Mitr Semi-Bold"/>
              </a:rPr>
              <a:t>giá</a:t>
            </a:r>
            <a:r>
              <a:rPr lang="en-US" sz="3633" dirty="0">
                <a:solidFill>
                  <a:srgbClr val="000000"/>
                </a:solidFill>
                <a:latin typeface="Mitr Semi-Bold"/>
              </a:rPr>
              <a:t> </a:t>
            </a:r>
            <a:r>
              <a:rPr lang="en-US" sz="3633" dirty="0" err="1">
                <a:solidFill>
                  <a:srgbClr val="000000"/>
                </a:solidFill>
                <a:latin typeface="Mitr Semi-Bold"/>
              </a:rPr>
              <a:t>trị</a:t>
            </a:r>
            <a:r>
              <a:rPr lang="en-US" sz="3633" dirty="0">
                <a:solidFill>
                  <a:srgbClr val="000000"/>
                </a:solidFill>
                <a:latin typeface="Mitr Semi-Bold"/>
              </a:rPr>
              <a:t> </a:t>
            </a:r>
            <a:r>
              <a:rPr lang="en-US" sz="3633" dirty="0" err="1">
                <a:solidFill>
                  <a:srgbClr val="000000"/>
                </a:solidFill>
                <a:latin typeface="Mitr Semi-Bold"/>
              </a:rPr>
              <a:t>trong</a:t>
            </a:r>
            <a:r>
              <a:rPr lang="en-US" sz="3633" dirty="0">
                <a:solidFill>
                  <a:srgbClr val="000000"/>
                </a:solidFill>
                <a:latin typeface="Mitr Semi-Bold"/>
              </a:rPr>
              <a:t> </a:t>
            </a:r>
            <a:r>
              <a:rPr lang="en-US" sz="3633" dirty="0" err="1">
                <a:solidFill>
                  <a:srgbClr val="000000"/>
                </a:solidFill>
                <a:latin typeface="Mitr Semi-Bold"/>
              </a:rPr>
              <a:t>các</a:t>
            </a:r>
            <a:r>
              <a:rPr lang="en-US" sz="3633" dirty="0">
                <a:solidFill>
                  <a:srgbClr val="000000"/>
                </a:solidFill>
                <a:latin typeface="Mitr Semi-Bold"/>
              </a:rPr>
              <a:t> </a:t>
            </a:r>
            <a:r>
              <a:rPr lang="en-US" sz="3633" dirty="0" err="1">
                <a:solidFill>
                  <a:srgbClr val="000000"/>
                </a:solidFill>
                <a:latin typeface="Mitr Semi-Bold"/>
              </a:rPr>
              <a:t>giá</a:t>
            </a:r>
            <a:r>
              <a:rPr lang="en-US" sz="3633" dirty="0">
                <a:solidFill>
                  <a:srgbClr val="000000"/>
                </a:solidFill>
                <a:latin typeface="Mitr Semi-Bold"/>
              </a:rPr>
              <a:t> </a:t>
            </a:r>
            <a:r>
              <a:rPr lang="en-US" sz="3633" dirty="0" err="1">
                <a:solidFill>
                  <a:srgbClr val="000000"/>
                </a:solidFill>
                <a:latin typeface="Mitr Semi-Bold"/>
              </a:rPr>
              <a:t>trị</a:t>
            </a:r>
            <a:r>
              <a:rPr lang="en-US" sz="3633" dirty="0">
                <a:solidFill>
                  <a:srgbClr val="000000"/>
                </a:solidFill>
                <a:latin typeface="Mitr Semi-Bold"/>
              </a:rPr>
              <a:t> </a:t>
            </a:r>
            <a:r>
              <a:rPr lang="en-US" sz="3633" dirty="0" err="1">
                <a:solidFill>
                  <a:srgbClr val="000000"/>
                </a:solidFill>
                <a:latin typeface="Mitr Semi-Bold"/>
              </a:rPr>
              <a:t>ad_rooms</a:t>
            </a:r>
            <a:r>
              <a:rPr lang="en-US" sz="3633" dirty="0">
                <a:solidFill>
                  <a:srgbClr val="000000"/>
                </a:solidFill>
                <a:latin typeface="Mitr Semi-Bold"/>
              </a:rPr>
              <a:t>, </a:t>
            </a:r>
            <a:r>
              <a:rPr lang="en-US" sz="3633" dirty="0" err="1">
                <a:solidFill>
                  <a:srgbClr val="000000"/>
                </a:solidFill>
                <a:latin typeface="Mitr Semi-Bold"/>
              </a:rPr>
              <a:t>ad_size</a:t>
            </a:r>
            <a:r>
              <a:rPr lang="en-US" sz="3633" dirty="0">
                <a:solidFill>
                  <a:srgbClr val="000000"/>
                </a:solidFill>
                <a:latin typeface="Mitr Semi-Bold"/>
              </a:rPr>
              <a:t>, </a:t>
            </a:r>
            <a:r>
              <a:rPr lang="en-US" sz="3633" dirty="0" err="1">
                <a:solidFill>
                  <a:srgbClr val="000000"/>
                </a:solidFill>
                <a:latin typeface="Mitr Semi-Bold"/>
              </a:rPr>
              <a:t>ad_toilets</a:t>
            </a:r>
            <a:endParaRPr lang="en-US" sz="3633" dirty="0">
              <a:solidFill>
                <a:srgbClr val="000000"/>
              </a:solidFill>
              <a:latin typeface="Mitr Semi-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C0D6E1"/>
        </a:solidFill>
        <a:effectLst/>
      </p:bgPr>
    </p:bg>
    <p:spTree>
      <p:nvGrpSpPr>
        <p:cNvPr id="1" name=""/>
        <p:cNvGrpSpPr/>
        <p:nvPr/>
      </p:nvGrpSpPr>
      <p:grpSpPr>
        <a:xfrm>
          <a:off x="0" y="0"/>
          <a:ext cx="0" cy="0"/>
          <a:chOff x="0" y="0"/>
          <a:chExt cx="0" cy="0"/>
        </a:xfrm>
      </p:grpSpPr>
      <p:sp>
        <p:nvSpPr>
          <p:cNvPr id="2" name="Freeform 2"/>
          <p:cNvSpPr/>
          <p:nvPr/>
        </p:nvSpPr>
        <p:spPr>
          <a:xfrm>
            <a:off x="0" y="1238041"/>
            <a:ext cx="10858005" cy="5502258"/>
          </a:xfrm>
          <a:custGeom>
            <a:avLst/>
            <a:gdLst/>
            <a:ahLst/>
            <a:cxnLst/>
            <a:rect l="l" t="t" r="r" b="b"/>
            <a:pathLst>
              <a:path w="10858005" h="5502258">
                <a:moveTo>
                  <a:pt x="0" y="0"/>
                </a:moveTo>
                <a:lnTo>
                  <a:pt x="10858005" y="0"/>
                </a:lnTo>
                <a:lnTo>
                  <a:pt x="10858005" y="5502258"/>
                </a:lnTo>
                <a:lnTo>
                  <a:pt x="0" y="550225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003892" y="154972"/>
            <a:ext cx="8908457" cy="1083069"/>
          </a:xfrm>
          <a:prstGeom prst="rect">
            <a:avLst/>
          </a:prstGeom>
        </p:spPr>
        <p:txBody>
          <a:bodyPr lIns="0" tIns="0" rIns="0" bIns="0" rtlCol="0" anchor="t">
            <a:spAutoFit/>
          </a:bodyPr>
          <a:lstStyle/>
          <a:p>
            <a:pPr>
              <a:lnSpc>
                <a:spcPts val="8140"/>
              </a:lnSpc>
            </a:pPr>
            <a:r>
              <a:rPr lang="en-US" sz="8140">
                <a:solidFill>
                  <a:srgbClr val="FF66C4"/>
                </a:solidFill>
                <a:latin typeface="Mitr Semi-Bold"/>
              </a:rPr>
              <a:t>Phân tích dữ liệu</a:t>
            </a:r>
          </a:p>
        </p:txBody>
      </p:sp>
      <p:sp>
        <p:nvSpPr>
          <p:cNvPr id="4" name="TextBox 4"/>
          <p:cNvSpPr txBox="1"/>
          <p:nvPr/>
        </p:nvSpPr>
        <p:spPr>
          <a:xfrm>
            <a:off x="11083278" y="1228516"/>
            <a:ext cx="7081197" cy="4581525"/>
          </a:xfrm>
          <a:prstGeom prst="rect">
            <a:avLst/>
          </a:prstGeom>
        </p:spPr>
        <p:txBody>
          <a:bodyPr lIns="0" tIns="0" rIns="0" bIns="0" rtlCol="0" anchor="t">
            <a:spAutoFit/>
          </a:bodyPr>
          <a:lstStyle/>
          <a:p>
            <a:pPr algn="just">
              <a:lnSpc>
                <a:spcPts val="3600"/>
              </a:lnSpc>
            </a:pPr>
            <a:r>
              <a:rPr lang="en-US" sz="3000" dirty="0">
                <a:solidFill>
                  <a:srgbClr val="000000"/>
                </a:solidFill>
                <a:latin typeface="Mitr Semi-Bold"/>
              </a:rPr>
              <a:t>Sau </a:t>
            </a:r>
            <a:r>
              <a:rPr lang="en-US" sz="3000" dirty="0" err="1">
                <a:solidFill>
                  <a:srgbClr val="000000"/>
                </a:solidFill>
                <a:latin typeface="Mitr Semi-Bold"/>
              </a:rPr>
              <a:t>khi</a:t>
            </a:r>
            <a:r>
              <a:rPr lang="en-US" sz="3000" dirty="0">
                <a:solidFill>
                  <a:srgbClr val="000000"/>
                </a:solidFill>
                <a:latin typeface="Mitr Semi-Bold"/>
              </a:rPr>
              <a:t> </a:t>
            </a:r>
            <a:r>
              <a:rPr lang="en-US" sz="3000" dirty="0" err="1">
                <a:solidFill>
                  <a:srgbClr val="000000"/>
                </a:solidFill>
                <a:latin typeface="Mitr Semi-Bold"/>
              </a:rPr>
              <a:t>thực</a:t>
            </a:r>
            <a:r>
              <a:rPr lang="en-US" sz="3000" dirty="0">
                <a:solidFill>
                  <a:srgbClr val="000000"/>
                </a:solidFill>
                <a:latin typeface="Mitr Semi-Bold"/>
              </a:rPr>
              <a:t> </a:t>
            </a:r>
            <a:r>
              <a:rPr lang="en-US" sz="3000" dirty="0" err="1">
                <a:solidFill>
                  <a:srgbClr val="000000"/>
                </a:solidFill>
                <a:latin typeface="Mitr Semi-Bold"/>
              </a:rPr>
              <a:t>nghiệm</a:t>
            </a:r>
            <a:r>
              <a:rPr lang="en-US" sz="3000" dirty="0">
                <a:solidFill>
                  <a:srgbClr val="000000"/>
                </a:solidFill>
                <a:latin typeface="Mitr Semi-Bold"/>
              </a:rPr>
              <a:t> </a:t>
            </a:r>
            <a:r>
              <a:rPr lang="en-US" sz="3000" dirty="0" err="1">
                <a:solidFill>
                  <a:srgbClr val="000000"/>
                </a:solidFill>
                <a:latin typeface="Mitr Semi-Bold"/>
              </a:rPr>
              <a:t>bằng</a:t>
            </a:r>
            <a:r>
              <a:rPr lang="en-US" sz="3000" dirty="0">
                <a:solidFill>
                  <a:srgbClr val="000000"/>
                </a:solidFill>
                <a:latin typeface="Mitr Semi-Bold"/>
              </a:rPr>
              <a:t> </a:t>
            </a:r>
            <a:r>
              <a:rPr lang="en-US" sz="3000" dirty="0" err="1">
                <a:solidFill>
                  <a:srgbClr val="000000"/>
                </a:solidFill>
                <a:latin typeface="Mitr Semi-Bold"/>
              </a:rPr>
              <a:t>phương</a:t>
            </a:r>
            <a:r>
              <a:rPr lang="en-US" sz="3000" dirty="0">
                <a:solidFill>
                  <a:srgbClr val="000000"/>
                </a:solidFill>
                <a:latin typeface="Mitr Semi-Bold"/>
              </a:rPr>
              <a:t> </a:t>
            </a:r>
            <a:r>
              <a:rPr lang="en-US" sz="3000" dirty="0" err="1">
                <a:solidFill>
                  <a:srgbClr val="000000"/>
                </a:solidFill>
                <a:latin typeface="Mitr Semi-Bold"/>
              </a:rPr>
              <a:t>pháp</a:t>
            </a:r>
            <a:r>
              <a:rPr lang="en-US" sz="3000" dirty="0">
                <a:solidFill>
                  <a:srgbClr val="000000"/>
                </a:solidFill>
                <a:latin typeface="Mitr Semi-Bold"/>
              </a:rPr>
              <a:t> ANOVA </a:t>
            </a:r>
            <a:r>
              <a:rPr lang="en-US" sz="3000" dirty="0" err="1">
                <a:solidFill>
                  <a:srgbClr val="000000"/>
                </a:solidFill>
                <a:latin typeface="Mitr Semi-Bold"/>
              </a:rPr>
              <a:t>cho</a:t>
            </a:r>
            <a:r>
              <a:rPr lang="en-US" sz="3000" dirty="0">
                <a:solidFill>
                  <a:srgbClr val="000000"/>
                </a:solidFill>
                <a:latin typeface="Mitr Semi-Bold"/>
              </a:rPr>
              <a:t> </a:t>
            </a:r>
            <a:r>
              <a:rPr lang="en-US" sz="3000" dirty="0" err="1">
                <a:solidFill>
                  <a:srgbClr val="000000"/>
                </a:solidFill>
                <a:latin typeface="Mitr Semi-Bold"/>
              </a:rPr>
              <a:t>các</a:t>
            </a:r>
            <a:r>
              <a:rPr lang="en-US" sz="3000" dirty="0">
                <a:solidFill>
                  <a:srgbClr val="000000"/>
                </a:solidFill>
                <a:latin typeface="Mitr Semi-Bold"/>
              </a:rPr>
              <a:t> </a:t>
            </a:r>
            <a:r>
              <a:rPr lang="en-US" sz="3000" dirty="0" err="1">
                <a:solidFill>
                  <a:srgbClr val="000000"/>
                </a:solidFill>
                <a:latin typeface="Mitr Semi-Bold"/>
              </a:rPr>
              <a:t>biến</a:t>
            </a:r>
            <a:r>
              <a:rPr lang="en-US" sz="3000" dirty="0">
                <a:solidFill>
                  <a:srgbClr val="000000"/>
                </a:solidFill>
                <a:latin typeface="Mitr Semi-Bold"/>
              </a:rPr>
              <a:t> </a:t>
            </a:r>
            <a:r>
              <a:rPr lang="en-US" sz="3000" dirty="0" err="1">
                <a:solidFill>
                  <a:srgbClr val="000000"/>
                </a:solidFill>
                <a:latin typeface="Mitr Semi-Bold"/>
              </a:rPr>
              <a:t>phân</a:t>
            </a:r>
            <a:r>
              <a:rPr lang="en-US" sz="3000" dirty="0">
                <a:solidFill>
                  <a:srgbClr val="000000"/>
                </a:solidFill>
                <a:latin typeface="Mitr Semi-Bold"/>
              </a:rPr>
              <a:t> </a:t>
            </a:r>
            <a:r>
              <a:rPr lang="en-US" sz="3000" dirty="0" err="1">
                <a:solidFill>
                  <a:srgbClr val="000000"/>
                </a:solidFill>
                <a:latin typeface="Mitr Semi-Bold"/>
              </a:rPr>
              <a:t>loại</a:t>
            </a:r>
            <a:r>
              <a:rPr lang="en-US" sz="3000" dirty="0">
                <a:solidFill>
                  <a:srgbClr val="000000"/>
                </a:solidFill>
                <a:latin typeface="Mitr Semi-Bold"/>
              </a:rPr>
              <a:t>, ta </a:t>
            </a:r>
            <a:r>
              <a:rPr lang="en-US" sz="3000" dirty="0" err="1">
                <a:solidFill>
                  <a:srgbClr val="000000"/>
                </a:solidFill>
                <a:latin typeface="Mitr Semi-Bold"/>
              </a:rPr>
              <a:t>tìm</a:t>
            </a:r>
            <a:r>
              <a:rPr lang="en-US" sz="3000" dirty="0">
                <a:solidFill>
                  <a:srgbClr val="000000"/>
                </a:solidFill>
                <a:latin typeface="Mitr Semi-Bold"/>
              </a:rPr>
              <a:t> </a:t>
            </a:r>
            <a:r>
              <a:rPr lang="en-US" sz="3000" dirty="0" err="1">
                <a:solidFill>
                  <a:srgbClr val="000000"/>
                </a:solidFill>
                <a:latin typeface="Mitr Semi-Bold"/>
              </a:rPr>
              <a:t>được</a:t>
            </a:r>
            <a:r>
              <a:rPr lang="en-US" sz="3000" dirty="0">
                <a:solidFill>
                  <a:srgbClr val="000000"/>
                </a:solidFill>
                <a:latin typeface="Mitr Semi-Bold"/>
              </a:rPr>
              <a:t> </a:t>
            </a:r>
            <a:r>
              <a:rPr lang="en-US" sz="3000" dirty="0" err="1">
                <a:solidFill>
                  <a:srgbClr val="000000"/>
                </a:solidFill>
                <a:latin typeface="Mitr Semi-Bold"/>
              </a:rPr>
              <a:t>các</a:t>
            </a:r>
            <a:r>
              <a:rPr lang="en-US" sz="3000" dirty="0">
                <a:solidFill>
                  <a:srgbClr val="000000"/>
                </a:solidFill>
                <a:latin typeface="Mitr Semi-Bold"/>
              </a:rPr>
              <a:t> </a:t>
            </a:r>
            <a:r>
              <a:rPr lang="en-US" sz="3000" dirty="0" err="1">
                <a:solidFill>
                  <a:srgbClr val="000000"/>
                </a:solidFill>
                <a:latin typeface="Mitr Semi-Bold"/>
              </a:rPr>
              <a:t>biến</a:t>
            </a:r>
            <a:r>
              <a:rPr lang="en-US" sz="3000" dirty="0">
                <a:solidFill>
                  <a:srgbClr val="000000"/>
                </a:solidFill>
                <a:latin typeface="Mitr Semi-Bold"/>
              </a:rPr>
              <a:t> </a:t>
            </a:r>
            <a:r>
              <a:rPr lang="en-US" sz="3000" dirty="0" err="1">
                <a:solidFill>
                  <a:srgbClr val="000000"/>
                </a:solidFill>
                <a:latin typeface="Mitr Semi-Bold"/>
              </a:rPr>
              <a:t>phân</a:t>
            </a:r>
            <a:r>
              <a:rPr lang="en-US" sz="3000" dirty="0">
                <a:solidFill>
                  <a:srgbClr val="000000"/>
                </a:solidFill>
                <a:latin typeface="Mitr Semi-Bold"/>
              </a:rPr>
              <a:t> </a:t>
            </a:r>
            <a:r>
              <a:rPr lang="en-US" sz="3000" dirty="0" err="1">
                <a:solidFill>
                  <a:srgbClr val="000000"/>
                </a:solidFill>
                <a:latin typeface="Mitr Semi-Bold"/>
              </a:rPr>
              <a:t>loại</a:t>
            </a:r>
            <a:r>
              <a:rPr lang="en-US" sz="3000" dirty="0">
                <a:solidFill>
                  <a:srgbClr val="000000"/>
                </a:solidFill>
                <a:latin typeface="Mitr Semi-Bold"/>
              </a:rPr>
              <a:t> </a:t>
            </a:r>
            <a:r>
              <a:rPr lang="en-US" sz="3000" dirty="0" err="1">
                <a:solidFill>
                  <a:srgbClr val="000000"/>
                </a:solidFill>
                <a:latin typeface="Mitr Semi-Bold"/>
              </a:rPr>
              <a:t>có</a:t>
            </a:r>
            <a:r>
              <a:rPr lang="en-US" sz="3000" dirty="0">
                <a:solidFill>
                  <a:srgbClr val="000000"/>
                </a:solidFill>
                <a:latin typeface="Mitr Semi-Bold"/>
              </a:rPr>
              <a:t> </a:t>
            </a:r>
            <a:r>
              <a:rPr lang="en-US" sz="3000" dirty="0" err="1">
                <a:solidFill>
                  <a:srgbClr val="000000"/>
                </a:solidFill>
                <a:latin typeface="Mitr Semi-Bold"/>
              </a:rPr>
              <a:t>tầm</a:t>
            </a:r>
            <a:r>
              <a:rPr lang="en-US" sz="3000" dirty="0">
                <a:solidFill>
                  <a:srgbClr val="000000"/>
                </a:solidFill>
                <a:latin typeface="Mitr Semi-Bold"/>
              </a:rPr>
              <a:t> </a:t>
            </a:r>
            <a:r>
              <a:rPr lang="en-US" sz="3000" dirty="0" err="1">
                <a:solidFill>
                  <a:srgbClr val="000000"/>
                </a:solidFill>
                <a:latin typeface="Mitr Semi-Bold"/>
              </a:rPr>
              <a:t>ảnh</a:t>
            </a:r>
            <a:r>
              <a:rPr lang="en-US" sz="3000" dirty="0">
                <a:solidFill>
                  <a:srgbClr val="000000"/>
                </a:solidFill>
                <a:latin typeface="Mitr Semi-Bold"/>
              </a:rPr>
              <a:t> </a:t>
            </a:r>
            <a:r>
              <a:rPr lang="en-US" sz="3000" dirty="0" err="1">
                <a:solidFill>
                  <a:srgbClr val="000000"/>
                </a:solidFill>
                <a:latin typeface="Mitr Semi-Bold"/>
              </a:rPr>
              <a:t>hưởng</a:t>
            </a:r>
            <a:r>
              <a:rPr lang="en-US" sz="3000" dirty="0">
                <a:solidFill>
                  <a:srgbClr val="000000"/>
                </a:solidFill>
                <a:latin typeface="Mitr Semi-Bold"/>
              </a:rPr>
              <a:t> </a:t>
            </a:r>
            <a:r>
              <a:rPr lang="en-US" sz="3000" dirty="0" err="1">
                <a:solidFill>
                  <a:srgbClr val="000000"/>
                </a:solidFill>
                <a:latin typeface="Mitr Semi-Bold"/>
              </a:rPr>
              <a:t>tới</a:t>
            </a:r>
            <a:r>
              <a:rPr lang="en-US" sz="3000" dirty="0">
                <a:solidFill>
                  <a:srgbClr val="000000"/>
                </a:solidFill>
                <a:latin typeface="Mitr Semi-Bold"/>
              </a:rPr>
              <a:t> </a:t>
            </a:r>
            <a:r>
              <a:rPr lang="en-US" sz="3000" dirty="0" err="1">
                <a:solidFill>
                  <a:srgbClr val="000000"/>
                </a:solidFill>
                <a:latin typeface="Mitr Semi-Bold"/>
              </a:rPr>
              <a:t>giá</a:t>
            </a:r>
            <a:r>
              <a:rPr lang="en-US" sz="3000" dirty="0">
                <a:solidFill>
                  <a:srgbClr val="000000"/>
                </a:solidFill>
                <a:latin typeface="Mitr Semi-Bold"/>
              </a:rPr>
              <a:t> </a:t>
            </a:r>
            <a:r>
              <a:rPr lang="en-US" sz="3000" dirty="0" err="1">
                <a:solidFill>
                  <a:srgbClr val="000000"/>
                </a:solidFill>
                <a:latin typeface="Mitr Semi-Bold"/>
              </a:rPr>
              <a:t>căn</a:t>
            </a:r>
            <a:r>
              <a:rPr lang="en-US" sz="3000" dirty="0">
                <a:solidFill>
                  <a:srgbClr val="000000"/>
                </a:solidFill>
                <a:latin typeface="Mitr Semi-Bold"/>
              </a:rPr>
              <a:t> </a:t>
            </a:r>
            <a:r>
              <a:rPr lang="en-US" sz="3000" dirty="0" err="1">
                <a:solidFill>
                  <a:srgbClr val="000000"/>
                </a:solidFill>
                <a:latin typeface="Mitr Semi-Bold"/>
              </a:rPr>
              <a:t>hộ</a:t>
            </a:r>
            <a:r>
              <a:rPr lang="en-US" sz="3000" dirty="0">
                <a:solidFill>
                  <a:srgbClr val="000000"/>
                </a:solidFill>
                <a:latin typeface="Mitr Semi-Bold"/>
              </a:rPr>
              <a:t> </a:t>
            </a:r>
            <a:r>
              <a:rPr lang="en-US" sz="3000" dirty="0" err="1">
                <a:solidFill>
                  <a:srgbClr val="000000"/>
                </a:solidFill>
                <a:latin typeface="Mitr Semi-Bold"/>
              </a:rPr>
              <a:t>là</a:t>
            </a:r>
            <a:r>
              <a:rPr lang="en-US" sz="3000" dirty="0">
                <a:solidFill>
                  <a:srgbClr val="000000"/>
                </a:solidFill>
                <a:latin typeface="Mitr Semi-Bold"/>
              </a:rPr>
              <a:t>: </a:t>
            </a:r>
            <a:r>
              <a:rPr lang="en-US" sz="3000" dirty="0" err="1">
                <a:solidFill>
                  <a:srgbClr val="000000"/>
                </a:solidFill>
                <a:latin typeface="Mitr Semi-Bold"/>
              </a:rPr>
              <a:t>Đặc</a:t>
            </a:r>
            <a:r>
              <a:rPr lang="en-US" sz="3000" dirty="0">
                <a:solidFill>
                  <a:srgbClr val="000000"/>
                </a:solidFill>
                <a:latin typeface="Mitr Semi-Bold"/>
              </a:rPr>
              <a:t> </a:t>
            </a:r>
            <a:r>
              <a:rPr lang="en-US" sz="3000" dirty="0" err="1">
                <a:solidFill>
                  <a:srgbClr val="000000"/>
                </a:solidFill>
                <a:latin typeface="Mitr Semi-Bold"/>
              </a:rPr>
              <a:t>điểm</a:t>
            </a:r>
            <a:r>
              <a:rPr lang="en-US" sz="3000" dirty="0">
                <a:solidFill>
                  <a:srgbClr val="000000"/>
                </a:solidFill>
                <a:latin typeface="Mitr Semi-Bold"/>
              </a:rPr>
              <a:t> </a:t>
            </a:r>
            <a:r>
              <a:rPr lang="en-US" sz="3000" dirty="0" err="1">
                <a:solidFill>
                  <a:srgbClr val="000000"/>
                </a:solidFill>
                <a:latin typeface="Mitr Semi-Bold"/>
              </a:rPr>
              <a:t>căn</a:t>
            </a:r>
            <a:r>
              <a:rPr lang="en-US" sz="3000" dirty="0">
                <a:solidFill>
                  <a:srgbClr val="000000"/>
                </a:solidFill>
                <a:latin typeface="Mitr Semi-Bold"/>
              </a:rPr>
              <a:t> </a:t>
            </a:r>
            <a:r>
              <a:rPr lang="en-US" sz="3000" dirty="0" err="1">
                <a:solidFill>
                  <a:srgbClr val="000000"/>
                </a:solidFill>
                <a:latin typeface="Mitr Semi-Bold"/>
              </a:rPr>
              <a:t>hộ</a:t>
            </a:r>
            <a:r>
              <a:rPr lang="en-US" sz="3000" dirty="0">
                <a:solidFill>
                  <a:srgbClr val="000000"/>
                </a:solidFill>
                <a:latin typeface="Mitr Semi-Bold"/>
              </a:rPr>
              <a:t>, </a:t>
            </a:r>
            <a:r>
              <a:rPr lang="en-US" sz="3000" dirty="0" err="1">
                <a:solidFill>
                  <a:srgbClr val="000000"/>
                </a:solidFill>
                <a:latin typeface="Mitr Semi-Bold"/>
              </a:rPr>
              <a:t>Loại</a:t>
            </a:r>
            <a:r>
              <a:rPr lang="en-US" sz="3000" dirty="0">
                <a:solidFill>
                  <a:srgbClr val="000000"/>
                </a:solidFill>
                <a:latin typeface="Mitr Semi-Bold"/>
              </a:rPr>
              <a:t> </a:t>
            </a:r>
            <a:r>
              <a:rPr lang="en-US" sz="3000" dirty="0" err="1">
                <a:solidFill>
                  <a:srgbClr val="000000"/>
                </a:solidFill>
                <a:latin typeface="Mitr Semi-Bold"/>
              </a:rPr>
              <a:t>căn</a:t>
            </a:r>
            <a:r>
              <a:rPr lang="en-US" sz="3000" dirty="0">
                <a:solidFill>
                  <a:srgbClr val="000000"/>
                </a:solidFill>
                <a:latin typeface="Mitr Semi-Bold"/>
              </a:rPr>
              <a:t> </a:t>
            </a:r>
            <a:r>
              <a:rPr lang="en-US" sz="3000" dirty="0" err="1">
                <a:solidFill>
                  <a:srgbClr val="000000"/>
                </a:solidFill>
                <a:latin typeface="Mitr Semi-Bold"/>
              </a:rPr>
              <a:t>hộ</a:t>
            </a:r>
            <a:r>
              <a:rPr lang="en-US" sz="3000" dirty="0">
                <a:solidFill>
                  <a:srgbClr val="000000"/>
                </a:solidFill>
                <a:latin typeface="Mitr Semi-Bold"/>
              </a:rPr>
              <a:t>, </a:t>
            </a:r>
            <a:r>
              <a:rPr lang="en-US" sz="3000" dirty="0" err="1">
                <a:solidFill>
                  <a:srgbClr val="000000"/>
                </a:solidFill>
                <a:latin typeface="Mitr Semi-Bold"/>
              </a:rPr>
              <a:t>Tình</a:t>
            </a:r>
            <a:r>
              <a:rPr lang="en-US" sz="3000" dirty="0">
                <a:solidFill>
                  <a:srgbClr val="000000"/>
                </a:solidFill>
                <a:latin typeface="Mitr Semi-Bold"/>
              </a:rPr>
              <a:t> </a:t>
            </a:r>
            <a:r>
              <a:rPr lang="en-US" sz="3000" dirty="0" err="1">
                <a:solidFill>
                  <a:srgbClr val="000000"/>
                </a:solidFill>
                <a:latin typeface="Mitr Semi-Bold"/>
              </a:rPr>
              <a:t>trạng</a:t>
            </a:r>
            <a:r>
              <a:rPr lang="en-US" sz="3000" dirty="0">
                <a:solidFill>
                  <a:srgbClr val="000000"/>
                </a:solidFill>
                <a:latin typeface="Mitr Semi-Bold"/>
              </a:rPr>
              <a:t> </a:t>
            </a:r>
            <a:r>
              <a:rPr lang="en-US" sz="3000" dirty="0" err="1">
                <a:solidFill>
                  <a:srgbClr val="000000"/>
                </a:solidFill>
                <a:latin typeface="Mitr Semi-Bold"/>
              </a:rPr>
              <a:t>bất</a:t>
            </a:r>
            <a:r>
              <a:rPr lang="en-US" sz="3000" dirty="0">
                <a:solidFill>
                  <a:srgbClr val="000000"/>
                </a:solidFill>
                <a:latin typeface="Mitr Semi-Bold"/>
              </a:rPr>
              <a:t> </a:t>
            </a:r>
            <a:r>
              <a:rPr lang="en-US" sz="3000" dirty="0" err="1">
                <a:solidFill>
                  <a:srgbClr val="000000"/>
                </a:solidFill>
                <a:latin typeface="Mitr Semi-Bold"/>
              </a:rPr>
              <a:t>động</a:t>
            </a:r>
            <a:r>
              <a:rPr lang="en-US" sz="3000" dirty="0">
                <a:solidFill>
                  <a:srgbClr val="000000"/>
                </a:solidFill>
                <a:latin typeface="Mitr Semi-Bold"/>
              </a:rPr>
              <a:t> </a:t>
            </a:r>
            <a:r>
              <a:rPr lang="en-US" sz="3000" dirty="0" err="1">
                <a:solidFill>
                  <a:srgbClr val="000000"/>
                </a:solidFill>
                <a:latin typeface="Mitr Semi-Bold"/>
              </a:rPr>
              <a:t>sản</a:t>
            </a:r>
            <a:r>
              <a:rPr lang="en-US" sz="3000" dirty="0">
                <a:solidFill>
                  <a:srgbClr val="000000"/>
                </a:solidFill>
                <a:latin typeface="Mitr Semi-Bold"/>
              </a:rPr>
              <a:t>, </a:t>
            </a:r>
            <a:r>
              <a:rPr lang="en-US" sz="3000" dirty="0" err="1">
                <a:solidFill>
                  <a:srgbClr val="000000"/>
                </a:solidFill>
                <a:latin typeface="Mitr Semi-Bold"/>
              </a:rPr>
              <a:t>Tình</a:t>
            </a:r>
            <a:r>
              <a:rPr lang="en-US" sz="3000" dirty="0">
                <a:solidFill>
                  <a:srgbClr val="000000"/>
                </a:solidFill>
                <a:latin typeface="Mitr Semi-Bold"/>
              </a:rPr>
              <a:t> </a:t>
            </a:r>
            <a:r>
              <a:rPr lang="en-US" sz="3000" dirty="0" err="1">
                <a:solidFill>
                  <a:srgbClr val="000000"/>
                </a:solidFill>
                <a:latin typeface="Mitr Semi-Bold"/>
              </a:rPr>
              <a:t>trạng</a:t>
            </a:r>
            <a:r>
              <a:rPr lang="en-US" sz="3000" dirty="0">
                <a:solidFill>
                  <a:srgbClr val="000000"/>
                </a:solidFill>
                <a:latin typeface="Mitr Semi-Bold"/>
              </a:rPr>
              <a:t> </a:t>
            </a:r>
            <a:r>
              <a:rPr lang="en-US" sz="3000" dirty="0" err="1">
                <a:solidFill>
                  <a:srgbClr val="000000"/>
                </a:solidFill>
                <a:latin typeface="Mitr Semi-Bold"/>
              </a:rPr>
              <a:t>giấy</a:t>
            </a:r>
            <a:r>
              <a:rPr lang="en-US" sz="3000" dirty="0">
                <a:solidFill>
                  <a:srgbClr val="000000"/>
                </a:solidFill>
                <a:latin typeface="Mitr Semi-Bold"/>
              </a:rPr>
              <a:t> </a:t>
            </a:r>
            <a:r>
              <a:rPr lang="en-US" sz="3000" dirty="0" err="1">
                <a:solidFill>
                  <a:srgbClr val="000000"/>
                </a:solidFill>
                <a:latin typeface="Mitr Semi-Bold"/>
              </a:rPr>
              <a:t>tờ</a:t>
            </a:r>
            <a:r>
              <a:rPr lang="en-US" sz="3000" dirty="0">
                <a:solidFill>
                  <a:srgbClr val="000000"/>
                </a:solidFill>
                <a:latin typeface="Mitr Semi-Bold"/>
              </a:rPr>
              <a:t> </a:t>
            </a:r>
            <a:r>
              <a:rPr lang="en-US" sz="3000" dirty="0" err="1">
                <a:solidFill>
                  <a:srgbClr val="000000"/>
                </a:solidFill>
                <a:latin typeface="Mitr Semi-Bold"/>
              </a:rPr>
              <a:t>pháp</a:t>
            </a:r>
            <a:r>
              <a:rPr lang="en-US" sz="3000" dirty="0">
                <a:solidFill>
                  <a:srgbClr val="000000"/>
                </a:solidFill>
                <a:latin typeface="Mitr Semi-Bold"/>
              </a:rPr>
              <a:t> </a:t>
            </a:r>
            <a:r>
              <a:rPr lang="en-US" sz="3000" dirty="0" err="1">
                <a:solidFill>
                  <a:srgbClr val="000000"/>
                </a:solidFill>
                <a:latin typeface="Mitr Semi-Bold"/>
              </a:rPr>
              <a:t>lý</a:t>
            </a:r>
            <a:r>
              <a:rPr lang="en-US" sz="3000" dirty="0">
                <a:solidFill>
                  <a:srgbClr val="000000"/>
                </a:solidFill>
                <a:latin typeface="Mitr Semi-Bold"/>
              </a:rPr>
              <a:t>, </a:t>
            </a:r>
            <a:r>
              <a:rPr lang="en-US" sz="3000" dirty="0" err="1">
                <a:solidFill>
                  <a:srgbClr val="000000"/>
                </a:solidFill>
                <a:latin typeface="Mitr Semi-Bold"/>
              </a:rPr>
              <a:t>Tình</a:t>
            </a:r>
            <a:r>
              <a:rPr lang="en-US" sz="3000" dirty="0">
                <a:solidFill>
                  <a:srgbClr val="000000"/>
                </a:solidFill>
                <a:latin typeface="Mitr Semi-Bold"/>
              </a:rPr>
              <a:t> </a:t>
            </a:r>
            <a:r>
              <a:rPr lang="en-US" sz="3000" dirty="0" err="1">
                <a:solidFill>
                  <a:srgbClr val="000000"/>
                </a:solidFill>
                <a:latin typeface="Mitr Semi-Bold"/>
              </a:rPr>
              <a:t>trạng</a:t>
            </a:r>
            <a:r>
              <a:rPr lang="en-US" sz="3000" dirty="0">
                <a:solidFill>
                  <a:srgbClr val="000000"/>
                </a:solidFill>
                <a:latin typeface="Mitr Semi-Bold"/>
              </a:rPr>
              <a:t> </a:t>
            </a:r>
            <a:r>
              <a:rPr lang="en-US" sz="3000" dirty="0" err="1">
                <a:solidFill>
                  <a:srgbClr val="000000"/>
                </a:solidFill>
                <a:latin typeface="Mitr Semi-Bold"/>
              </a:rPr>
              <a:t>nột</a:t>
            </a:r>
            <a:r>
              <a:rPr lang="en-US" sz="3000" dirty="0">
                <a:solidFill>
                  <a:srgbClr val="000000"/>
                </a:solidFill>
                <a:latin typeface="Mitr Semi-Bold"/>
              </a:rPr>
              <a:t> </a:t>
            </a:r>
            <a:r>
              <a:rPr lang="en-US" sz="3000" dirty="0" err="1">
                <a:solidFill>
                  <a:srgbClr val="000000"/>
                </a:solidFill>
                <a:latin typeface="Mitr Semi-Bold"/>
              </a:rPr>
              <a:t>thất</a:t>
            </a:r>
            <a:r>
              <a:rPr lang="en-US" sz="3000" dirty="0">
                <a:solidFill>
                  <a:srgbClr val="000000"/>
                </a:solidFill>
                <a:latin typeface="Mitr Semi-Bold"/>
              </a:rPr>
              <a:t>, </a:t>
            </a:r>
            <a:r>
              <a:rPr lang="en-US" sz="3000" dirty="0" err="1">
                <a:solidFill>
                  <a:srgbClr val="000000"/>
                </a:solidFill>
                <a:latin typeface="Mitr Semi-Bold"/>
              </a:rPr>
              <a:t>Khu</a:t>
            </a:r>
            <a:r>
              <a:rPr lang="en-US" sz="3000" dirty="0">
                <a:solidFill>
                  <a:srgbClr val="000000"/>
                </a:solidFill>
                <a:latin typeface="Mitr Semi-Bold"/>
              </a:rPr>
              <a:t> </a:t>
            </a:r>
            <a:r>
              <a:rPr lang="en-US" sz="3000" dirty="0" err="1">
                <a:solidFill>
                  <a:srgbClr val="000000"/>
                </a:solidFill>
                <a:latin typeface="Mitr Semi-Bold"/>
              </a:rPr>
              <a:t>vực</a:t>
            </a:r>
            <a:r>
              <a:rPr lang="en-US" sz="3000" dirty="0">
                <a:solidFill>
                  <a:srgbClr val="000000"/>
                </a:solidFill>
                <a:latin typeface="Mitr Semi-Bold"/>
              </a:rPr>
              <a:t> (</a:t>
            </a:r>
            <a:r>
              <a:rPr lang="en-US" sz="3000" dirty="0" err="1">
                <a:solidFill>
                  <a:srgbClr val="000000"/>
                </a:solidFill>
                <a:latin typeface="Mitr Semi-Bold"/>
              </a:rPr>
              <a:t>Quận</a:t>
            </a:r>
            <a:r>
              <a:rPr lang="en-US" sz="3000" dirty="0">
                <a:solidFill>
                  <a:srgbClr val="000000"/>
                </a:solidFill>
                <a:latin typeface="Mitr Semi-Bold"/>
              </a:rPr>
              <a:t>)</a:t>
            </a:r>
          </a:p>
          <a:p>
            <a:pPr>
              <a:lnSpc>
                <a:spcPts val="3600"/>
              </a:lnSpc>
            </a:pPr>
            <a:endParaRPr lang="en-US" sz="3000" dirty="0">
              <a:solidFill>
                <a:srgbClr val="000000"/>
              </a:solidFill>
              <a:latin typeface="Mitr Semi-Bold"/>
            </a:endParaRPr>
          </a:p>
          <a:p>
            <a:pPr>
              <a:lnSpc>
                <a:spcPts val="3600"/>
              </a:lnSpc>
              <a:spcBef>
                <a:spcPct val="0"/>
              </a:spcBef>
            </a:pPr>
            <a:endParaRPr lang="en-US" sz="3000" dirty="0">
              <a:solidFill>
                <a:srgbClr val="000000"/>
              </a:solidFill>
              <a:latin typeface="Mitr Semi-Bold"/>
            </a:endParaRPr>
          </a:p>
        </p:txBody>
      </p:sp>
      <p:sp>
        <p:nvSpPr>
          <p:cNvPr id="5" name="TextBox 5"/>
          <p:cNvSpPr txBox="1"/>
          <p:nvPr/>
        </p:nvSpPr>
        <p:spPr>
          <a:xfrm>
            <a:off x="5156292" y="304800"/>
            <a:ext cx="8908457" cy="1088214"/>
          </a:xfrm>
          <a:prstGeom prst="rect">
            <a:avLst/>
          </a:prstGeom>
        </p:spPr>
        <p:txBody>
          <a:bodyPr lIns="0" tIns="0" rIns="0" bIns="0" rtlCol="0" anchor="t">
            <a:spAutoFit/>
          </a:bodyPr>
          <a:lstStyle/>
          <a:p>
            <a:pPr>
              <a:lnSpc>
                <a:spcPts val="8140"/>
              </a:lnSpc>
            </a:pPr>
            <a:endParaRPr/>
          </a:p>
        </p:txBody>
      </p:sp>
      <p:sp>
        <p:nvSpPr>
          <p:cNvPr id="6" name="TextBox 6"/>
          <p:cNvSpPr txBox="1"/>
          <p:nvPr/>
        </p:nvSpPr>
        <p:spPr>
          <a:xfrm>
            <a:off x="887093" y="6976821"/>
            <a:ext cx="16513814" cy="1381125"/>
          </a:xfrm>
          <a:prstGeom prst="rect">
            <a:avLst/>
          </a:prstGeom>
        </p:spPr>
        <p:txBody>
          <a:bodyPr lIns="0" tIns="0" rIns="0" bIns="0" rtlCol="0" anchor="t">
            <a:spAutoFit/>
          </a:bodyPr>
          <a:lstStyle/>
          <a:p>
            <a:pPr>
              <a:lnSpc>
                <a:spcPts val="3600"/>
              </a:lnSpc>
              <a:spcBef>
                <a:spcPct val="0"/>
              </a:spcBef>
            </a:pPr>
            <a:r>
              <a:rPr lang="en-US" sz="3000">
                <a:solidFill>
                  <a:srgbClr val="000000"/>
                </a:solidFill>
                <a:latin typeface="Mitr Semi-Bold"/>
              </a:rPr>
              <a:t>Căn góc là những căn ở góc của chung cư nên có Thiết kế khác biệt so với các Căn thường, và có quang cảnh đẹp hơn, vì là ở góc của chung cư nên số lượng cũng ít hơn nhiều, từ đó dẫn đến sự chênh lệch giá.</a:t>
            </a:r>
          </a:p>
        </p:txBody>
      </p:sp>
      <p:sp>
        <p:nvSpPr>
          <p:cNvPr id="7" name="TextBox 7"/>
          <p:cNvSpPr txBox="1"/>
          <p:nvPr/>
        </p:nvSpPr>
        <p:spPr>
          <a:xfrm>
            <a:off x="887093" y="8948322"/>
            <a:ext cx="16513814" cy="923925"/>
          </a:xfrm>
          <a:prstGeom prst="rect">
            <a:avLst/>
          </a:prstGeom>
        </p:spPr>
        <p:txBody>
          <a:bodyPr lIns="0" tIns="0" rIns="0" bIns="0" rtlCol="0" anchor="t">
            <a:spAutoFit/>
          </a:bodyPr>
          <a:lstStyle/>
          <a:p>
            <a:pPr>
              <a:lnSpc>
                <a:spcPts val="3600"/>
              </a:lnSpc>
              <a:spcBef>
                <a:spcPct val="0"/>
              </a:spcBef>
            </a:pPr>
            <a:r>
              <a:rPr lang="en-US" sz="3000">
                <a:solidFill>
                  <a:srgbClr val="000000"/>
                </a:solidFill>
                <a:latin typeface="Mitr Semi-Bold"/>
              </a:rPr>
              <a:t>Quận cũng ảnh hưởng tới giá của căn nhà khi có nhiều quận là trung tâm của Thành phố cũng như có các vị trí trọng điểm trong thành phố.</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C0D6E1"/>
        </a:solidFill>
        <a:effectLst/>
      </p:bgPr>
    </p:bg>
    <p:spTree>
      <p:nvGrpSpPr>
        <p:cNvPr id="1" name=""/>
        <p:cNvGrpSpPr/>
        <p:nvPr/>
      </p:nvGrpSpPr>
      <p:grpSpPr>
        <a:xfrm>
          <a:off x="0" y="0"/>
          <a:ext cx="0" cy="0"/>
          <a:chOff x="0" y="0"/>
          <a:chExt cx="0" cy="0"/>
        </a:xfrm>
      </p:grpSpPr>
      <p:sp>
        <p:nvSpPr>
          <p:cNvPr id="2" name="Freeform 2"/>
          <p:cNvSpPr/>
          <p:nvPr/>
        </p:nvSpPr>
        <p:spPr>
          <a:xfrm rot="-6097570">
            <a:off x="15453813" y="250120"/>
            <a:ext cx="2487924" cy="2456260"/>
          </a:xfrm>
          <a:custGeom>
            <a:avLst/>
            <a:gdLst/>
            <a:ahLst/>
            <a:cxnLst/>
            <a:rect l="l" t="t" r="r" b="b"/>
            <a:pathLst>
              <a:path w="2487924" h="2456260">
                <a:moveTo>
                  <a:pt x="0" y="0"/>
                </a:moveTo>
                <a:lnTo>
                  <a:pt x="2487924" y="0"/>
                </a:lnTo>
                <a:lnTo>
                  <a:pt x="2487924" y="2456260"/>
                </a:lnTo>
                <a:lnTo>
                  <a:pt x="0" y="2456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185768">
            <a:off x="706522" y="143873"/>
            <a:ext cx="1313732" cy="2656444"/>
          </a:xfrm>
          <a:custGeom>
            <a:avLst/>
            <a:gdLst/>
            <a:ahLst/>
            <a:cxnLst/>
            <a:rect l="l" t="t" r="r" b="b"/>
            <a:pathLst>
              <a:path w="1313732" h="2656444">
                <a:moveTo>
                  <a:pt x="0" y="0"/>
                </a:moveTo>
                <a:lnTo>
                  <a:pt x="1313732" y="0"/>
                </a:lnTo>
                <a:lnTo>
                  <a:pt x="1313732" y="2656444"/>
                </a:lnTo>
                <a:lnTo>
                  <a:pt x="0" y="2656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798333" y="1029341"/>
            <a:ext cx="10691334" cy="6322795"/>
          </a:xfrm>
          <a:custGeom>
            <a:avLst/>
            <a:gdLst/>
            <a:ahLst/>
            <a:cxnLst/>
            <a:rect l="l" t="t" r="r" b="b"/>
            <a:pathLst>
              <a:path w="10691334" h="6322795">
                <a:moveTo>
                  <a:pt x="0" y="0"/>
                </a:moveTo>
                <a:lnTo>
                  <a:pt x="10691334" y="0"/>
                </a:lnTo>
                <a:lnTo>
                  <a:pt x="10691334" y="6322795"/>
                </a:lnTo>
                <a:lnTo>
                  <a:pt x="0" y="6322795"/>
                </a:lnTo>
                <a:lnTo>
                  <a:pt x="0" y="0"/>
                </a:lnTo>
                <a:close/>
              </a:path>
            </a:pathLst>
          </a:custGeom>
          <a:blipFill>
            <a:blip r:embed="rId6"/>
            <a:stretch>
              <a:fillRect l="-292" r="-292"/>
            </a:stretch>
          </a:blipFill>
        </p:spPr>
        <p:txBody>
          <a:bodyPr/>
          <a:lstStyle/>
          <a:p>
            <a:endParaRPr lang="en-US"/>
          </a:p>
        </p:txBody>
      </p:sp>
      <p:sp>
        <p:nvSpPr>
          <p:cNvPr id="5" name="TextBox 5"/>
          <p:cNvSpPr txBox="1"/>
          <p:nvPr/>
        </p:nvSpPr>
        <p:spPr>
          <a:xfrm>
            <a:off x="3287062" y="-105117"/>
            <a:ext cx="11713875" cy="1133817"/>
          </a:xfrm>
          <a:prstGeom prst="rect">
            <a:avLst/>
          </a:prstGeom>
        </p:spPr>
        <p:txBody>
          <a:bodyPr lIns="0" tIns="0" rIns="0" bIns="0" rtlCol="0" anchor="t">
            <a:spAutoFit/>
          </a:bodyPr>
          <a:lstStyle/>
          <a:p>
            <a:pPr algn="ctr">
              <a:lnSpc>
                <a:spcPts val="8927"/>
              </a:lnSpc>
            </a:pPr>
            <a:r>
              <a:rPr lang="en-US" sz="7439">
                <a:solidFill>
                  <a:srgbClr val="663E2C"/>
                </a:solidFill>
                <a:latin typeface="Mitr Semi-Bold"/>
              </a:rPr>
              <a:t>Tìm ra giá căn hộ tốt</a:t>
            </a:r>
          </a:p>
        </p:txBody>
      </p:sp>
      <p:sp>
        <p:nvSpPr>
          <p:cNvPr id="6" name="TextBox 6"/>
          <p:cNvSpPr txBox="1"/>
          <p:nvPr/>
        </p:nvSpPr>
        <p:spPr>
          <a:xfrm>
            <a:off x="743410" y="7463755"/>
            <a:ext cx="16801180" cy="2359620"/>
          </a:xfrm>
          <a:prstGeom prst="rect">
            <a:avLst/>
          </a:prstGeom>
        </p:spPr>
        <p:txBody>
          <a:bodyPr lIns="0" tIns="0" rIns="0" bIns="0" rtlCol="0" anchor="t">
            <a:spAutoFit/>
          </a:bodyPr>
          <a:lstStyle/>
          <a:p>
            <a:pPr algn="just">
              <a:lnSpc>
                <a:spcPts val="4550"/>
              </a:lnSpc>
            </a:pPr>
            <a:r>
              <a:rPr lang="en-US" sz="3791" dirty="0">
                <a:solidFill>
                  <a:srgbClr val="663E2C"/>
                </a:solidFill>
                <a:latin typeface="Mitr Semi-Bold"/>
              </a:rPr>
              <a:t>T</a:t>
            </a:r>
            <a:r>
              <a:rPr lang="en-US" sz="3791" dirty="0">
                <a:solidFill>
                  <a:srgbClr val="000000"/>
                </a:solidFill>
                <a:latin typeface="Mitr Semi-Bold"/>
              </a:rPr>
              <a:t>a </a:t>
            </a:r>
            <a:r>
              <a:rPr lang="en-US" sz="3791" dirty="0" err="1">
                <a:solidFill>
                  <a:srgbClr val="000000"/>
                </a:solidFill>
                <a:latin typeface="Mitr Semi-Bold"/>
              </a:rPr>
              <a:t>sẽ</a:t>
            </a:r>
            <a:r>
              <a:rPr lang="en-US" sz="3791" dirty="0">
                <a:solidFill>
                  <a:srgbClr val="000000"/>
                </a:solidFill>
                <a:latin typeface="Mitr Semi-Bold"/>
              </a:rPr>
              <a:t> </a:t>
            </a:r>
            <a:r>
              <a:rPr lang="en-US" sz="3791" dirty="0" err="1">
                <a:solidFill>
                  <a:srgbClr val="000000"/>
                </a:solidFill>
                <a:latin typeface="Mitr Semi-Bold"/>
              </a:rPr>
              <a:t>tiến</a:t>
            </a:r>
            <a:r>
              <a:rPr lang="en-US" sz="3791" dirty="0">
                <a:solidFill>
                  <a:srgbClr val="000000"/>
                </a:solidFill>
                <a:latin typeface="Mitr Semi-Bold"/>
              </a:rPr>
              <a:t> </a:t>
            </a:r>
            <a:r>
              <a:rPr lang="en-US" sz="3791" dirty="0" err="1">
                <a:solidFill>
                  <a:srgbClr val="000000"/>
                </a:solidFill>
                <a:latin typeface="Mitr Semi-Bold"/>
              </a:rPr>
              <a:t>hành</a:t>
            </a:r>
            <a:r>
              <a:rPr lang="en-US" sz="3791" dirty="0">
                <a:solidFill>
                  <a:srgbClr val="000000"/>
                </a:solidFill>
                <a:latin typeface="Mitr Semi-Bold"/>
              </a:rPr>
              <a:t> </a:t>
            </a:r>
            <a:r>
              <a:rPr lang="en-US" sz="3791" dirty="0" err="1">
                <a:solidFill>
                  <a:srgbClr val="000000"/>
                </a:solidFill>
                <a:latin typeface="Mitr Semi-Bold"/>
              </a:rPr>
              <a:t>thực</a:t>
            </a:r>
            <a:r>
              <a:rPr lang="en-US" sz="3791" dirty="0">
                <a:solidFill>
                  <a:srgbClr val="000000"/>
                </a:solidFill>
                <a:latin typeface="Mitr Semi-Bold"/>
              </a:rPr>
              <a:t> </a:t>
            </a:r>
            <a:r>
              <a:rPr lang="en-US" sz="3791" dirty="0" err="1">
                <a:solidFill>
                  <a:srgbClr val="000000"/>
                </a:solidFill>
                <a:latin typeface="Mitr Semi-Bold"/>
              </a:rPr>
              <a:t>nghiệm</a:t>
            </a:r>
            <a:r>
              <a:rPr lang="en-US" sz="3791" dirty="0">
                <a:solidFill>
                  <a:srgbClr val="000000"/>
                </a:solidFill>
                <a:latin typeface="Mitr Semi-Bold"/>
              </a:rPr>
              <a:t> ANOVA </a:t>
            </a:r>
            <a:r>
              <a:rPr lang="en-US" sz="3791" dirty="0" err="1">
                <a:solidFill>
                  <a:srgbClr val="000000"/>
                </a:solidFill>
                <a:latin typeface="Mitr Semi-Bold"/>
              </a:rPr>
              <a:t>để</a:t>
            </a:r>
            <a:r>
              <a:rPr lang="en-US" sz="3791" dirty="0">
                <a:solidFill>
                  <a:srgbClr val="000000"/>
                </a:solidFill>
                <a:latin typeface="Mitr Semi-Bold"/>
              </a:rPr>
              <a:t> </a:t>
            </a:r>
            <a:r>
              <a:rPr lang="en-US" sz="3791" dirty="0" err="1">
                <a:solidFill>
                  <a:srgbClr val="000000"/>
                </a:solidFill>
                <a:latin typeface="Mitr Semi-Bold"/>
              </a:rPr>
              <a:t>tìm</a:t>
            </a:r>
            <a:r>
              <a:rPr lang="en-US" sz="3791" dirty="0">
                <a:solidFill>
                  <a:srgbClr val="000000"/>
                </a:solidFill>
                <a:latin typeface="Mitr Semi-Bold"/>
              </a:rPr>
              <a:t> </a:t>
            </a:r>
            <a:r>
              <a:rPr lang="en-US" sz="3791" dirty="0" err="1">
                <a:solidFill>
                  <a:srgbClr val="000000"/>
                </a:solidFill>
                <a:latin typeface="Mitr Semi-Bold"/>
              </a:rPr>
              <a:t>ra</a:t>
            </a:r>
            <a:r>
              <a:rPr lang="en-US" sz="3791" dirty="0">
                <a:solidFill>
                  <a:srgbClr val="000000"/>
                </a:solidFill>
                <a:latin typeface="Mitr Semi-Bold"/>
              </a:rPr>
              <a:t> </a:t>
            </a:r>
            <a:r>
              <a:rPr lang="en-US" sz="3791" dirty="0" err="1">
                <a:solidFill>
                  <a:srgbClr val="000000"/>
                </a:solidFill>
                <a:latin typeface="Mitr Semi-Bold"/>
              </a:rPr>
              <a:t>tổ</a:t>
            </a:r>
            <a:r>
              <a:rPr lang="en-US" sz="3791" dirty="0">
                <a:solidFill>
                  <a:srgbClr val="000000"/>
                </a:solidFill>
                <a:latin typeface="Mitr Semi-Bold"/>
              </a:rPr>
              <a:t> </a:t>
            </a:r>
            <a:r>
              <a:rPr lang="en-US" sz="3791" dirty="0" err="1">
                <a:solidFill>
                  <a:srgbClr val="000000"/>
                </a:solidFill>
                <a:latin typeface="Mitr Semi-Bold"/>
              </a:rPr>
              <a:t>hợp</a:t>
            </a:r>
            <a:r>
              <a:rPr lang="en-US" sz="3791" dirty="0">
                <a:solidFill>
                  <a:srgbClr val="000000"/>
                </a:solidFill>
                <a:latin typeface="Mitr Semi-Bold"/>
              </a:rPr>
              <a:t> </a:t>
            </a:r>
            <a:r>
              <a:rPr lang="en-US" sz="3791" dirty="0" err="1">
                <a:solidFill>
                  <a:srgbClr val="000000"/>
                </a:solidFill>
                <a:latin typeface="Mitr Semi-Bold"/>
              </a:rPr>
              <a:t>các</a:t>
            </a:r>
            <a:r>
              <a:rPr lang="en-US" sz="3791" dirty="0">
                <a:solidFill>
                  <a:srgbClr val="000000"/>
                </a:solidFill>
                <a:latin typeface="Mitr Semi-Bold"/>
              </a:rPr>
              <a:t> </a:t>
            </a:r>
            <a:r>
              <a:rPr lang="en-US" sz="3791" dirty="0" err="1">
                <a:solidFill>
                  <a:srgbClr val="000000"/>
                </a:solidFill>
                <a:latin typeface="Mitr Semi-Bold"/>
              </a:rPr>
              <a:t>biến</a:t>
            </a:r>
            <a:r>
              <a:rPr lang="en-US" sz="3791" dirty="0">
                <a:solidFill>
                  <a:srgbClr val="000000"/>
                </a:solidFill>
                <a:latin typeface="Mitr Semi-Bold"/>
              </a:rPr>
              <a:t> </a:t>
            </a:r>
            <a:r>
              <a:rPr lang="en-US" sz="3791" dirty="0" err="1">
                <a:solidFill>
                  <a:srgbClr val="000000"/>
                </a:solidFill>
                <a:latin typeface="Mitr Semi-Bold"/>
              </a:rPr>
              <a:t>ít</a:t>
            </a:r>
            <a:r>
              <a:rPr lang="en-US" sz="3791" dirty="0">
                <a:solidFill>
                  <a:srgbClr val="000000"/>
                </a:solidFill>
                <a:latin typeface="Mitr Semi-Bold"/>
              </a:rPr>
              <a:t> </a:t>
            </a:r>
            <a:r>
              <a:rPr lang="en-US" sz="3791" dirty="0" err="1">
                <a:solidFill>
                  <a:srgbClr val="000000"/>
                </a:solidFill>
                <a:latin typeface="Mitr Semi-Bold"/>
              </a:rPr>
              <a:t>ảnh</a:t>
            </a:r>
            <a:r>
              <a:rPr lang="en-US" sz="3791" dirty="0">
                <a:solidFill>
                  <a:srgbClr val="000000"/>
                </a:solidFill>
                <a:latin typeface="Mitr Semi-Bold"/>
              </a:rPr>
              <a:t> </a:t>
            </a:r>
            <a:r>
              <a:rPr lang="en-US" sz="3791" dirty="0" err="1">
                <a:solidFill>
                  <a:srgbClr val="000000"/>
                </a:solidFill>
                <a:latin typeface="Mitr Semi-Bold"/>
              </a:rPr>
              <a:t>hưởng</a:t>
            </a:r>
            <a:r>
              <a:rPr lang="en-US" sz="3791" dirty="0">
                <a:solidFill>
                  <a:srgbClr val="000000"/>
                </a:solidFill>
                <a:latin typeface="Mitr Semi-Bold"/>
              </a:rPr>
              <a:t> </a:t>
            </a:r>
            <a:r>
              <a:rPr lang="en-US" sz="3791" dirty="0" err="1">
                <a:solidFill>
                  <a:srgbClr val="000000"/>
                </a:solidFill>
                <a:latin typeface="Mitr Semi-Bold"/>
              </a:rPr>
              <a:t>tới</a:t>
            </a:r>
            <a:r>
              <a:rPr lang="en-US" sz="3791" dirty="0">
                <a:solidFill>
                  <a:srgbClr val="000000"/>
                </a:solidFill>
                <a:latin typeface="Mitr Semi-Bold"/>
              </a:rPr>
              <a:t> </a:t>
            </a:r>
            <a:r>
              <a:rPr lang="en-US" sz="3791" dirty="0" err="1">
                <a:solidFill>
                  <a:srgbClr val="000000"/>
                </a:solidFill>
                <a:latin typeface="Mitr Semi-Bold"/>
              </a:rPr>
              <a:t>giá</a:t>
            </a:r>
            <a:r>
              <a:rPr lang="en-US" sz="3791" dirty="0">
                <a:solidFill>
                  <a:srgbClr val="000000"/>
                </a:solidFill>
                <a:latin typeface="Mitr Semi-Bold"/>
              </a:rPr>
              <a:t> </a:t>
            </a:r>
            <a:r>
              <a:rPr lang="en-US" sz="3791" dirty="0" err="1">
                <a:solidFill>
                  <a:srgbClr val="000000"/>
                </a:solidFill>
                <a:latin typeface="Mitr Semi-Bold"/>
              </a:rPr>
              <a:t>căn</a:t>
            </a:r>
            <a:r>
              <a:rPr lang="en-US" sz="3791" dirty="0">
                <a:solidFill>
                  <a:srgbClr val="000000"/>
                </a:solidFill>
                <a:latin typeface="Mitr Semi-Bold"/>
              </a:rPr>
              <a:t> </a:t>
            </a:r>
            <a:r>
              <a:rPr lang="en-US" sz="3791" dirty="0" err="1">
                <a:solidFill>
                  <a:srgbClr val="000000"/>
                </a:solidFill>
                <a:latin typeface="Mitr Semi-Bold"/>
              </a:rPr>
              <a:t>hộ</a:t>
            </a:r>
            <a:r>
              <a:rPr lang="en-US" sz="3791" dirty="0">
                <a:solidFill>
                  <a:srgbClr val="000000"/>
                </a:solidFill>
                <a:latin typeface="Mitr Semi-Bold"/>
              </a:rPr>
              <a:t> </a:t>
            </a:r>
            <a:r>
              <a:rPr lang="en-US" sz="3791" dirty="0" err="1">
                <a:solidFill>
                  <a:srgbClr val="000000"/>
                </a:solidFill>
                <a:latin typeface="Mitr Semi-Bold"/>
              </a:rPr>
              <a:t>nhất</a:t>
            </a:r>
            <a:r>
              <a:rPr lang="en-US" sz="3791" dirty="0">
                <a:solidFill>
                  <a:srgbClr val="000000"/>
                </a:solidFill>
                <a:latin typeface="Mitr Semi-Bold"/>
              </a:rPr>
              <a:t>, </a:t>
            </a:r>
            <a:r>
              <a:rPr lang="en-US" sz="3791" dirty="0" err="1">
                <a:solidFill>
                  <a:srgbClr val="000000"/>
                </a:solidFill>
                <a:latin typeface="Mitr Semi-Bold"/>
              </a:rPr>
              <a:t>để</a:t>
            </a:r>
            <a:r>
              <a:rPr lang="en-US" sz="3791" dirty="0">
                <a:solidFill>
                  <a:srgbClr val="000000"/>
                </a:solidFill>
                <a:latin typeface="Mitr Semi-Bold"/>
              </a:rPr>
              <a:t> </a:t>
            </a:r>
            <a:r>
              <a:rPr lang="en-US" sz="3791" dirty="0" err="1">
                <a:solidFill>
                  <a:srgbClr val="000000"/>
                </a:solidFill>
                <a:latin typeface="Mitr Semi-Bold"/>
              </a:rPr>
              <a:t>từ</a:t>
            </a:r>
            <a:r>
              <a:rPr lang="en-US" sz="3791" dirty="0">
                <a:solidFill>
                  <a:srgbClr val="000000"/>
                </a:solidFill>
                <a:latin typeface="Mitr Semi-Bold"/>
              </a:rPr>
              <a:t> </a:t>
            </a:r>
            <a:r>
              <a:rPr lang="en-US" sz="3791" dirty="0" err="1">
                <a:solidFill>
                  <a:srgbClr val="000000"/>
                </a:solidFill>
                <a:latin typeface="Mitr Semi-Bold"/>
              </a:rPr>
              <a:t>đó</a:t>
            </a:r>
            <a:r>
              <a:rPr lang="en-US" sz="3791" dirty="0">
                <a:solidFill>
                  <a:srgbClr val="000000"/>
                </a:solidFill>
                <a:latin typeface="Mitr Semi-Bold"/>
              </a:rPr>
              <a:t> </a:t>
            </a:r>
            <a:r>
              <a:rPr lang="en-US" sz="3791" dirty="0" err="1">
                <a:solidFill>
                  <a:srgbClr val="000000"/>
                </a:solidFill>
                <a:latin typeface="Mitr Semi-Bold"/>
              </a:rPr>
              <a:t>tìm</a:t>
            </a:r>
            <a:r>
              <a:rPr lang="en-US" sz="3791" dirty="0">
                <a:solidFill>
                  <a:srgbClr val="000000"/>
                </a:solidFill>
                <a:latin typeface="Mitr Semi-Bold"/>
              </a:rPr>
              <a:t> </a:t>
            </a:r>
            <a:r>
              <a:rPr lang="en-US" sz="3791" dirty="0" err="1">
                <a:solidFill>
                  <a:srgbClr val="000000"/>
                </a:solidFill>
                <a:latin typeface="Mitr Semi-Bold"/>
              </a:rPr>
              <a:t>ra</a:t>
            </a:r>
            <a:r>
              <a:rPr lang="en-US" sz="3791" dirty="0">
                <a:solidFill>
                  <a:srgbClr val="000000"/>
                </a:solidFill>
                <a:latin typeface="Mitr Semi-Bold"/>
              </a:rPr>
              <a:t> </a:t>
            </a:r>
            <a:r>
              <a:rPr lang="en-US" sz="3791" dirty="0" err="1">
                <a:solidFill>
                  <a:srgbClr val="000000"/>
                </a:solidFill>
                <a:latin typeface="Mitr Semi-Bold"/>
              </a:rPr>
              <a:t>được</a:t>
            </a:r>
            <a:r>
              <a:rPr lang="en-US" sz="3791" dirty="0">
                <a:solidFill>
                  <a:srgbClr val="000000"/>
                </a:solidFill>
                <a:latin typeface="Mitr Semi-Bold"/>
              </a:rPr>
              <a:t> </a:t>
            </a:r>
            <a:r>
              <a:rPr lang="en-US" sz="3791" dirty="0" err="1">
                <a:solidFill>
                  <a:srgbClr val="000000"/>
                </a:solidFill>
                <a:latin typeface="Mitr Semi-Bold"/>
              </a:rPr>
              <a:t>các</a:t>
            </a:r>
            <a:r>
              <a:rPr lang="en-US" sz="3791" dirty="0">
                <a:solidFill>
                  <a:srgbClr val="000000"/>
                </a:solidFill>
                <a:latin typeface="Mitr Semi-Bold"/>
              </a:rPr>
              <a:t> </a:t>
            </a:r>
            <a:r>
              <a:rPr lang="en-US" sz="3791" dirty="0" err="1">
                <a:solidFill>
                  <a:srgbClr val="000000"/>
                </a:solidFill>
                <a:latin typeface="Mitr Semi-Bold"/>
              </a:rPr>
              <a:t>căn</a:t>
            </a:r>
            <a:r>
              <a:rPr lang="en-US" sz="3791" dirty="0">
                <a:solidFill>
                  <a:srgbClr val="000000"/>
                </a:solidFill>
                <a:latin typeface="Mitr Semi-Bold"/>
              </a:rPr>
              <a:t> </a:t>
            </a:r>
            <a:r>
              <a:rPr lang="en-US" sz="3791" dirty="0" err="1">
                <a:solidFill>
                  <a:srgbClr val="000000"/>
                </a:solidFill>
                <a:latin typeface="Mitr Semi-Bold"/>
              </a:rPr>
              <a:t>có</a:t>
            </a:r>
            <a:r>
              <a:rPr lang="en-US" sz="3791" dirty="0">
                <a:solidFill>
                  <a:srgbClr val="000000"/>
                </a:solidFill>
                <a:latin typeface="Mitr Semi-Bold"/>
              </a:rPr>
              <a:t> </a:t>
            </a:r>
            <a:r>
              <a:rPr lang="en-US" sz="3791" dirty="0" err="1">
                <a:solidFill>
                  <a:srgbClr val="000000"/>
                </a:solidFill>
                <a:latin typeface="Mitr Semi-Bold"/>
              </a:rPr>
              <a:t>giá</a:t>
            </a:r>
            <a:r>
              <a:rPr lang="en-US" sz="3791" dirty="0">
                <a:solidFill>
                  <a:srgbClr val="000000"/>
                </a:solidFill>
                <a:latin typeface="Mitr Semi-Bold"/>
              </a:rPr>
              <a:t> </a:t>
            </a:r>
            <a:r>
              <a:rPr lang="en-US" sz="3791" dirty="0" err="1">
                <a:solidFill>
                  <a:srgbClr val="000000"/>
                </a:solidFill>
                <a:latin typeface="Mitr Semi-Bold"/>
              </a:rPr>
              <a:t>tốt</a:t>
            </a:r>
            <a:r>
              <a:rPr lang="en-US" sz="3791" dirty="0">
                <a:solidFill>
                  <a:srgbClr val="000000"/>
                </a:solidFill>
                <a:latin typeface="Mitr Semi-Bold"/>
              </a:rPr>
              <a:t>.</a:t>
            </a:r>
          </a:p>
          <a:p>
            <a:pPr algn="just">
              <a:lnSpc>
                <a:spcPts val="4550"/>
              </a:lnSpc>
              <a:spcBef>
                <a:spcPct val="0"/>
              </a:spcBef>
            </a:pPr>
            <a:r>
              <a:rPr lang="en-US" sz="3791" dirty="0" err="1">
                <a:solidFill>
                  <a:srgbClr val="000000"/>
                </a:solidFill>
                <a:latin typeface="Mitr Semi-Bold"/>
              </a:rPr>
              <a:t>Với</a:t>
            </a:r>
            <a:r>
              <a:rPr lang="en-US" sz="3791" dirty="0">
                <a:solidFill>
                  <a:srgbClr val="000000"/>
                </a:solidFill>
                <a:latin typeface="Mitr Semi-Bold"/>
              </a:rPr>
              <a:t> </a:t>
            </a:r>
            <a:r>
              <a:rPr lang="en-US" sz="3791" dirty="0" err="1">
                <a:solidFill>
                  <a:srgbClr val="000000"/>
                </a:solidFill>
                <a:latin typeface="Mitr Semi-Bold"/>
              </a:rPr>
              <a:t>ví</a:t>
            </a:r>
            <a:r>
              <a:rPr lang="en-US" sz="3791" dirty="0">
                <a:solidFill>
                  <a:srgbClr val="000000"/>
                </a:solidFill>
                <a:latin typeface="Mitr Semi-Bold"/>
              </a:rPr>
              <a:t> </a:t>
            </a:r>
            <a:r>
              <a:rPr lang="en-US" sz="3791" dirty="0" err="1">
                <a:solidFill>
                  <a:srgbClr val="000000"/>
                </a:solidFill>
                <a:latin typeface="Mitr Semi-Bold"/>
              </a:rPr>
              <a:t>dụ</a:t>
            </a:r>
            <a:r>
              <a:rPr lang="en-US" sz="3791" dirty="0">
                <a:solidFill>
                  <a:srgbClr val="000000"/>
                </a:solidFill>
                <a:latin typeface="Mitr Semi-Bold"/>
              </a:rPr>
              <a:t> ở </a:t>
            </a:r>
            <a:r>
              <a:rPr lang="en-US" sz="3791" dirty="0" err="1">
                <a:solidFill>
                  <a:srgbClr val="000000"/>
                </a:solidFill>
                <a:latin typeface="Mitr Semi-Bold"/>
              </a:rPr>
              <a:t>trên</a:t>
            </a:r>
            <a:r>
              <a:rPr lang="en-US" sz="3791" dirty="0">
                <a:solidFill>
                  <a:srgbClr val="000000"/>
                </a:solidFill>
                <a:latin typeface="Mitr Semi-Bold"/>
              </a:rPr>
              <a:t> </a:t>
            </a:r>
            <a:r>
              <a:rPr lang="en-US" sz="3791" dirty="0" err="1">
                <a:solidFill>
                  <a:srgbClr val="000000"/>
                </a:solidFill>
                <a:latin typeface="Mitr Semi-Bold"/>
              </a:rPr>
              <a:t>thì</a:t>
            </a:r>
            <a:r>
              <a:rPr lang="en-US" sz="3791" dirty="0">
                <a:solidFill>
                  <a:srgbClr val="000000"/>
                </a:solidFill>
                <a:latin typeface="Mitr Semi-Bold"/>
              </a:rPr>
              <a:t> </a:t>
            </a:r>
            <a:r>
              <a:rPr lang="en-US" sz="3791" dirty="0" err="1">
                <a:solidFill>
                  <a:srgbClr val="000000"/>
                </a:solidFill>
                <a:latin typeface="Mitr Semi-Bold"/>
              </a:rPr>
              <a:t>Quận</a:t>
            </a:r>
            <a:r>
              <a:rPr lang="en-US" sz="3791" dirty="0">
                <a:solidFill>
                  <a:srgbClr val="000000"/>
                </a:solidFill>
                <a:latin typeface="Mitr Semi-Bold"/>
              </a:rPr>
              <a:t> Bình Thành </a:t>
            </a:r>
            <a:r>
              <a:rPr lang="en-US" sz="3791" dirty="0" err="1">
                <a:solidFill>
                  <a:srgbClr val="000000"/>
                </a:solidFill>
                <a:latin typeface="Mitr Semi-Bold"/>
              </a:rPr>
              <a:t>là</a:t>
            </a:r>
            <a:r>
              <a:rPr lang="en-US" sz="3791" dirty="0">
                <a:solidFill>
                  <a:srgbClr val="000000"/>
                </a:solidFill>
                <a:latin typeface="Mitr Semi-Bold"/>
              </a:rPr>
              <a:t> </a:t>
            </a:r>
            <a:r>
              <a:rPr lang="en-US" sz="3791" dirty="0" err="1">
                <a:solidFill>
                  <a:srgbClr val="000000"/>
                </a:solidFill>
                <a:latin typeface="Mitr Semi-Bold"/>
              </a:rPr>
              <a:t>quận</a:t>
            </a:r>
            <a:r>
              <a:rPr lang="en-US" sz="3791" dirty="0">
                <a:solidFill>
                  <a:srgbClr val="000000"/>
                </a:solidFill>
                <a:latin typeface="Mitr Semi-Bold"/>
              </a:rPr>
              <a:t> </a:t>
            </a:r>
            <a:r>
              <a:rPr lang="en-US" sz="3791" dirty="0" err="1">
                <a:solidFill>
                  <a:srgbClr val="000000"/>
                </a:solidFill>
                <a:latin typeface="Mitr Semi-Bold"/>
              </a:rPr>
              <a:t>có</a:t>
            </a:r>
            <a:r>
              <a:rPr lang="en-US" sz="3791" dirty="0">
                <a:solidFill>
                  <a:srgbClr val="000000"/>
                </a:solidFill>
                <a:latin typeface="Mitr Semi-Bold"/>
              </a:rPr>
              <a:t> </a:t>
            </a:r>
            <a:r>
              <a:rPr lang="en-US" sz="3791" dirty="0" err="1">
                <a:solidFill>
                  <a:srgbClr val="000000"/>
                </a:solidFill>
                <a:latin typeface="Mitr Semi-Bold"/>
              </a:rPr>
              <a:t>các</a:t>
            </a:r>
            <a:r>
              <a:rPr lang="en-US" sz="3791" dirty="0">
                <a:solidFill>
                  <a:srgbClr val="000000"/>
                </a:solidFill>
                <a:latin typeface="Mitr Semi-Bold"/>
              </a:rPr>
              <a:t> </a:t>
            </a:r>
            <a:r>
              <a:rPr lang="en-US" sz="3791" dirty="0" err="1">
                <a:solidFill>
                  <a:srgbClr val="000000"/>
                </a:solidFill>
                <a:latin typeface="Mitr Semi-Bold"/>
              </a:rPr>
              <a:t>căn</a:t>
            </a:r>
            <a:r>
              <a:rPr lang="en-US" sz="3791" dirty="0">
                <a:solidFill>
                  <a:srgbClr val="000000"/>
                </a:solidFill>
                <a:latin typeface="Mitr Semi-Bold"/>
              </a:rPr>
              <a:t> </a:t>
            </a:r>
            <a:r>
              <a:rPr lang="en-US" sz="3791" dirty="0" err="1">
                <a:solidFill>
                  <a:srgbClr val="000000"/>
                </a:solidFill>
                <a:latin typeface="Mitr Semi-Bold"/>
              </a:rPr>
              <a:t>nhà</a:t>
            </a:r>
            <a:r>
              <a:rPr lang="en-US" sz="3791" dirty="0">
                <a:solidFill>
                  <a:srgbClr val="000000"/>
                </a:solidFill>
                <a:latin typeface="Mitr Semi-Bold"/>
              </a:rPr>
              <a:t> </a:t>
            </a:r>
            <a:r>
              <a:rPr lang="en-US" sz="3791" dirty="0" err="1">
                <a:solidFill>
                  <a:srgbClr val="000000"/>
                </a:solidFill>
                <a:latin typeface="Mitr Semi-Bold"/>
              </a:rPr>
              <a:t>có</a:t>
            </a:r>
            <a:r>
              <a:rPr lang="en-US" sz="3791" dirty="0">
                <a:solidFill>
                  <a:srgbClr val="000000"/>
                </a:solidFill>
                <a:latin typeface="Mitr Semi-Bold"/>
              </a:rPr>
              <a:t> </a:t>
            </a:r>
            <a:r>
              <a:rPr lang="en-US" sz="3791" dirty="0" err="1">
                <a:solidFill>
                  <a:srgbClr val="000000"/>
                </a:solidFill>
                <a:latin typeface="Mitr Semi-Bold"/>
              </a:rPr>
              <a:t>giá</a:t>
            </a:r>
            <a:r>
              <a:rPr lang="en-US" sz="3791" dirty="0">
                <a:solidFill>
                  <a:srgbClr val="000000"/>
                </a:solidFill>
                <a:latin typeface="Mitr Semi-Bold"/>
              </a:rPr>
              <a:t> </a:t>
            </a:r>
            <a:r>
              <a:rPr lang="en-US" sz="3791" dirty="0" err="1">
                <a:solidFill>
                  <a:srgbClr val="000000"/>
                </a:solidFill>
                <a:latin typeface="Mitr Semi-Bold"/>
              </a:rPr>
              <a:t>tốt</a:t>
            </a:r>
            <a:r>
              <a:rPr lang="en-US" sz="3791" dirty="0">
                <a:solidFill>
                  <a:srgbClr val="000000"/>
                </a:solidFill>
                <a:latin typeface="Mitr Semi-Bold"/>
              </a:rPr>
              <a:t> </a:t>
            </a:r>
            <a:r>
              <a:rPr lang="en-US" sz="3791" dirty="0" err="1">
                <a:solidFill>
                  <a:srgbClr val="000000"/>
                </a:solidFill>
                <a:latin typeface="Mitr Semi-Bold"/>
              </a:rPr>
              <a:t>nhất</a:t>
            </a:r>
            <a:r>
              <a:rPr lang="en-US" sz="3791" dirty="0">
                <a:solidFill>
                  <a:srgbClr val="000000"/>
                </a:solidFill>
                <a:latin typeface="Mitr Semi-Bold"/>
              </a:rPr>
              <a:t>, </a:t>
            </a:r>
            <a:r>
              <a:rPr lang="en-US" sz="3791" dirty="0" err="1">
                <a:solidFill>
                  <a:srgbClr val="000000"/>
                </a:solidFill>
                <a:latin typeface="Mitr Semi-Bold"/>
              </a:rPr>
              <a:t>bởi</a:t>
            </a:r>
            <a:r>
              <a:rPr lang="en-US" sz="3791" dirty="0">
                <a:solidFill>
                  <a:srgbClr val="000000"/>
                </a:solidFill>
                <a:latin typeface="Mitr Semi-Bold"/>
              </a:rPr>
              <a:t> </a:t>
            </a:r>
            <a:r>
              <a:rPr lang="en-US" sz="3791" dirty="0" err="1">
                <a:solidFill>
                  <a:srgbClr val="000000"/>
                </a:solidFill>
                <a:latin typeface="Mitr Semi-Bold"/>
              </a:rPr>
              <a:t>vì</a:t>
            </a:r>
            <a:r>
              <a:rPr lang="en-US" sz="3791" dirty="0">
                <a:solidFill>
                  <a:srgbClr val="000000"/>
                </a:solidFill>
                <a:latin typeface="Mitr Semi-Bold"/>
              </a:rPr>
              <a:t> </a:t>
            </a:r>
            <a:r>
              <a:rPr lang="en-US" sz="3791" dirty="0" err="1">
                <a:solidFill>
                  <a:srgbClr val="000000"/>
                </a:solidFill>
                <a:latin typeface="Mitr Semi-Bold"/>
              </a:rPr>
              <a:t>quận</a:t>
            </a:r>
            <a:r>
              <a:rPr lang="en-US" sz="3791" dirty="0">
                <a:solidFill>
                  <a:srgbClr val="000000"/>
                </a:solidFill>
                <a:latin typeface="Mitr Semi-Bold"/>
              </a:rPr>
              <a:t> </a:t>
            </a:r>
            <a:r>
              <a:rPr lang="en-US" sz="3791" dirty="0" err="1">
                <a:solidFill>
                  <a:srgbClr val="000000"/>
                </a:solidFill>
                <a:latin typeface="Mitr Semi-Bold"/>
              </a:rPr>
              <a:t>này</a:t>
            </a:r>
            <a:r>
              <a:rPr lang="en-US" sz="3791" dirty="0">
                <a:solidFill>
                  <a:srgbClr val="000000"/>
                </a:solidFill>
                <a:latin typeface="Mitr Semi-Bold"/>
              </a:rPr>
              <a:t> </a:t>
            </a:r>
            <a:r>
              <a:rPr lang="en-US" sz="3791" dirty="0" err="1">
                <a:solidFill>
                  <a:srgbClr val="000000"/>
                </a:solidFill>
                <a:latin typeface="Mitr Semi-Bold"/>
              </a:rPr>
              <a:t>ít</a:t>
            </a:r>
            <a:r>
              <a:rPr lang="en-US" sz="3791" dirty="0">
                <a:solidFill>
                  <a:srgbClr val="000000"/>
                </a:solidFill>
                <a:latin typeface="Mitr Semi-Bold"/>
              </a:rPr>
              <a:t> </a:t>
            </a:r>
            <a:r>
              <a:rPr lang="en-US" sz="3791" dirty="0" err="1">
                <a:solidFill>
                  <a:srgbClr val="000000"/>
                </a:solidFill>
                <a:latin typeface="Mitr Semi-Bold"/>
              </a:rPr>
              <a:t>ảnh</a:t>
            </a:r>
            <a:r>
              <a:rPr lang="en-US" sz="3791" dirty="0">
                <a:solidFill>
                  <a:srgbClr val="000000"/>
                </a:solidFill>
                <a:latin typeface="Mitr Semi-Bold"/>
              </a:rPr>
              <a:t> </a:t>
            </a:r>
            <a:r>
              <a:rPr lang="en-US" sz="3791" dirty="0" err="1">
                <a:solidFill>
                  <a:srgbClr val="000000"/>
                </a:solidFill>
                <a:latin typeface="Mitr Semi-Bold"/>
              </a:rPr>
              <a:t>hưởng</a:t>
            </a:r>
            <a:r>
              <a:rPr lang="en-US" sz="3791" dirty="0">
                <a:solidFill>
                  <a:srgbClr val="000000"/>
                </a:solidFill>
                <a:latin typeface="Mitr Semi-Bold"/>
              </a:rPr>
              <a:t> </a:t>
            </a:r>
            <a:r>
              <a:rPr lang="en-US" sz="3791" dirty="0" err="1">
                <a:solidFill>
                  <a:srgbClr val="000000"/>
                </a:solidFill>
                <a:latin typeface="Mitr Semi-Bold"/>
              </a:rPr>
              <a:t>tới</a:t>
            </a:r>
            <a:r>
              <a:rPr lang="en-US" sz="3791" dirty="0">
                <a:solidFill>
                  <a:srgbClr val="000000"/>
                </a:solidFill>
                <a:latin typeface="Mitr Semi-Bold"/>
              </a:rPr>
              <a:t> </a:t>
            </a:r>
            <a:r>
              <a:rPr lang="en-US" sz="3791" dirty="0" err="1">
                <a:solidFill>
                  <a:srgbClr val="000000"/>
                </a:solidFill>
                <a:latin typeface="Mitr Semi-Bold"/>
              </a:rPr>
              <a:t>giá</a:t>
            </a:r>
            <a:r>
              <a:rPr lang="en-US" sz="3791" dirty="0">
                <a:solidFill>
                  <a:srgbClr val="000000"/>
                </a:solidFill>
                <a:latin typeface="Mitr Semi-Bold"/>
              </a:rPr>
              <a:t> </a:t>
            </a:r>
            <a:r>
              <a:rPr lang="en-US" sz="3791" dirty="0" err="1">
                <a:solidFill>
                  <a:srgbClr val="000000"/>
                </a:solidFill>
                <a:latin typeface="Mitr Semi-Bold"/>
              </a:rPr>
              <a:t>nhất</a:t>
            </a:r>
            <a:r>
              <a:rPr lang="en-US" sz="3791" dirty="0">
                <a:solidFill>
                  <a:srgbClr val="000000"/>
                </a:solidFill>
                <a:latin typeface="Mitr Semi-Bold"/>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C0D6E1"/>
        </a:solidFill>
        <a:effectLst/>
      </p:bgPr>
    </p:bg>
    <p:spTree>
      <p:nvGrpSpPr>
        <p:cNvPr id="1" name=""/>
        <p:cNvGrpSpPr/>
        <p:nvPr/>
      </p:nvGrpSpPr>
      <p:grpSpPr>
        <a:xfrm>
          <a:off x="0" y="0"/>
          <a:ext cx="0" cy="0"/>
          <a:chOff x="0" y="0"/>
          <a:chExt cx="0" cy="0"/>
        </a:xfrm>
      </p:grpSpPr>
      <p:sp>
        <p:nvSpPr>
          <p:cNvPr id="2" name="Freeform 2"/>
          <p:cNvSpPr/>
          <p:nvPr/>
        </p:nvSpPr>
        <p:spPr>
          <a:xfrm rot="-6097570">
            <a:off x="15453813" y="250120"/>
            <a:ext cx="2487924" cy="2456260"/>
          </a:xfrm>
          <a:custGeom>
            <a:avLst/>
            <a:gdLst/>
            <a:ahLst/>
            <a:cxnLst/>
            <a:rect l="l" t="t" r="r" b="b"/>
            <a:pathLst>
              <a:path w="2487924" h="2456260">
                <a:moveTo>
                  <a:pt x="0" y="0"/>
                </a:moveTo>
                <a:lnTo>
                  <a:pt x="2487924" y="0"/>
                </a:lnTo>
                <a:lnTo>
                  <a:pt x="2487924" y="2456260"/>
                </a:lnTo>
                <a:lnTo>
                  <a:pt x="0" y="24562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rot="-1185768">
            <a:off x="706522" y="143873"/>
            <a:ext cx="1313732" cy="2656444"/>
          </a:xfrm>
          <a:custGeom>
            <a:avLst/>
            <a:gdLst/>
            <a:ahLst/>
            <a:cxnLst/>
            <a:rect l="l" t="t" r="r" b="b"/>
            <a:pathLst>
              <a:path w="1313732" h="2656444">
                <a:moveTo>
                  <a:pt x="0" y="0"/>
                </a:moveTo>
                <a:lnTo>
                  <a:pt x="1313732" y="0"/>
                </a:lnTo>
                <a:lnTo>
                  <a:pt x="1313732" y="2656444"/>
                </a:lnTo>
                <a:lnTo>
                  <a:pt x="0" y="2656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9385844" y="1084250"/>
            <a:ext cx="8765554" cy="5718200"/>
          </a:xfrm>
          <a:custGeom>
            <a:avLst/>
            <a:gdLst/>
            <a:ahLst/>
            <a:cxnLst/>
            <a:rect l="l" t="t" r="r" b="b"/>
            <a:pathLst>
              <a:path w="8765554" h="5718200">
                <a:moveTo>
                  <a:pt x="0" y="0"/>
                </a:moveTo>
                <a:lnTo>
                  <a:pt x="8765554" y="0"/>
                </a:lnTo>
                <a:lnTo>
                  <a:pt x="8765554" y="5718200"/>
                </a:lnTo>
                <a:lnTo>
                  <a:pt x="0" y="5718200"/>
                </a:lnTo>
                <a:lnTo>
                  <a:pt x="0" y="0"/>
                </a:lnTo>
                <a:close/>
              </a:path>
            </a:pathLst>
          </a:custGeom>
          <a:blipFill>
            <a:blip r:embed="rId6"/>
            <a:stretch>
              <a:fillRect/>
            </a:stretch>
          </a:blipFill>
        </p:spPr>
        <p:txBody>
          <a:bodyPr/>
          <a:lstStyle/>
          <a:p>
            <a:endParaRPr lang="en-US"/>
          </a:p>
        </p:txBody>
      </p:sp>
      <p:sp>
        <p:nvSpPr>
          <p:cNvPr id="5" name="Freeform 5"/>
          <p:cNvSpPr/>
          <p:nvPr/>
        </p:nvSpPr>
        <p:spPr>
          <a:xfrm>
            <a:off x="10629763" y="7023228"/>
            <a:ext cx="6629537" cy="3263772"/>
          </a:xfrm>
          <a:custGeom>
            <a:avLst/>
            <a:gdLst/>
            <a:ahLst/>
            <a:cxnLst/>
            <a:rect l="l" t="t" r="r" b="b"/>
            <a:pathLst>
              <a:path w="6629537" h="3263772">
                <a:moveTo>
                  <a:pt x="0" y="0"/>
                </a:moveTo>
                <a:lnTo>
                  <a:pt x="6629537" y="0"/>
                </a:lnTo>
                <a:lnTo>
                  <a:pt x="6629537" y="3263772"/>
                </a:lnTo>
                <a:lnTo>
                  <a:pt x="0" y="3263772"/>
                </a:lnTo>
                <a:lnTo>
                  <a:pt x="0" y="0"/>
                </a:lnTo>
                <a:close/>
              </a:path>
            </a:pathLst>
          </a:custGeom>
          <a:blipFill>
            <a:blip r:embed="rId7"/>
            <a:stretch>
              <a:fillRect/>
            </a:stretch>
          </a:blipFill>
        </p:spPr>
        <p:txBody>
          <a:bodyPr/>
          <a:lstStyle/>
          <a:p>
            <a:endParaRPr lang="en-US"/>
          </a:p>
        </p:txBody>
      </p:sp>
      <p:sp>
        <p:nvSpPr>
          <p:cNvPr id="6" name="Freeform 6"/>
          <p:cNvSpPr/>
          <p:nvPr/>
        </p:nvSpPr>
        <p:spPr>
          <a:xfrm>
            <a:off x="0" y="7626974"/>
            <a:ext cx="9848661" cy="2175311"/>
          </a:xfrm>
          <a:custGeom>
            <a:avLst/>
            <a:gdLst/>
            <a:ahLst/>
            <a:cxnLst/>
            <a:rect l="l" t="t" r="r" b="b"/>
            <a:pathLst>
              <a:path w="9848661" h="2175311">
                <a:moveTo>
                  <a:pt x="0" y="0"/>
                </a:moveTo>
                <a:lnTo>
                  <a:pt x="9848661" y="0"/>
                </a:lnTo>
                <a:lnTo>
                  <a:pt x="9848661" y="2175311"/>
                </a:lnTo>
                <a:lnTo>
                  <a:pt x="0" y="2175311"/>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3287062" y="-105117"/>
            <a:ext cx="11713875" cy="1133817"/>
          </a:xfrm>
          <a:prstGeom prst="rect">
            <a:avLst/>
          </a:prstGeom>
        </p:spPr>
        <p:txBody>
          <a:bodyPr lIns="0" tIns="0" rIns="0" bIns="0" rtlCol="0" anchor="t">
            <a:spAutoFit/>
          </a:bodyPr>
          <a:lstStyle/>
          <a:p>
            <a:pPr algn="ctr">
              <a:lnSpc>
                <a:spcPts val="8927"/>
              </a:lnSpc>
            </a:pPr>
            <a:r>
              <a:rPr lang="en-US" sz="7439">
                <a:solidFill>
                  <a:srgbClr val="663E2C"/>
                </a:solidFill>
                <a:latin typeface="Mitr Semi-Bold"/>
              </a:rPr>
              <a:t>Tìm ra giá căn hộ tốt</a:t>
            </a:r>
          </a:p>
        </p:txBody>
      </p:sp>
      <p:sp>
        <p:nvSpPr>
          <p:cNvPr id="8" name="TextBox 8"/>
          <p:cNvSpPr txBox="1"/>
          <p:nvPr/>
        </p:nvSpPr>
        <p:spPr>
          <a:xfrm>
            <a:off x="0" y="2519112"/>
            <a:ext cx="8976966" cy="4010025"/>
          </a:xfrm>
          <a:prstGeom prst="rect">
            <a:avLst/>
          </a:prstGeom>
        </p:spPr>
        <p:txBody>
          <a:bodyPr lIns="0" tIns="0" rIns="0" bIns="0" rtlCol="0" anchor="t">
            <a:spAutoFit/>
          </a:bodyPr>
          <a:lstStyle/>
          <a:p>
            <a:pPr>
              <a:lnSpc>
                <a:spcPts val="4550"/>
              </a:lnSpc>
            </a:pPr>
            <a:r>
              <a:rPr lang="en-US" sz="3791">
                <a:solidFill>
                  <a:srgbClr val="663E2C"/>
                </a:solidFill>
                <a:latin typeface="Mitr Semi-Bold"/>
              </a:rPr>
              <a:t>Kết quả thực nghiệm bằng ANOVA cho ta biết được căn nhà có tất cả các đặc điểm nào sẽ cho giá tốt nhất</a:t>
            </a:r>
          </a:p>
          <a:p>
            <a:pPr>
              <a:lnSpc>
                <a:spcPts val="4550"/>
              </a:lnSpc>
            </a:pPr>
            <a:endParaRPr lang="en-US" sz="3791">
              <a:solidFill>
                <a:srgbClr val="663E2C"/>
              </a:solidFill>
              <a:latin typeface="Mitr Semi-Bold"/>
            </a:endParaRPr>
          </a:p>
          <a:p>
            <a:pPr>
              <a:lnSpc>
                <a:spcPts val="4550"/>
              </a:lnSpc>
              <a:spcBef>
                <a:spcPct val="0"/>
              </a:spcBef>
            </a:pPr>
            <a:r>
              <a:rPr lang="en-US" sz="3791">
                <a:solidFill>
                  <a:srgbClr val="663E2C"/>
                </a:solidFill>
                <a:latin typeface="Mitr Semi-Bold"/>
              </a:rPr>
              <a:t>Ta tìm được 2 căn nhà thỏa mãn các đặc điểm trên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C0D6E1"/>
        </a:solidFill>
        <a:effectLst/>
      </p:bgPr>
    </p:bg>
    <p:spTree>
      <p:nvGrpSpPr>
        <p:cNvPr id="1" name=""/>
        <p:cNvGrpSpPr/>
        <p:nvPr/>
      </p:nvGrpSpPr>
      <p:grpSpPr>
        <a:xfrm>
          <a:off x="0" y="0"/>
          <a:ext cx="0" cy="0"/>
          <a:chOff x="0" y="0"/>
          <a:chExt cx="0" cy="0"/>
        </a:xfrm>
      </p:grpSpPr>
      <p:sp>
        <p:nvSpPr>
          <p:cNvPr id="2" name="Freeform 2"/>
          <p:cNvSpPr/>
          <p:nvPr/>
        </p:nvSpPr>
        <p:spPr>
          <a:xfrm>
            <a:off x="3311377" y="1129418"/>
            <a:ext cx="11665246" cy="6553793"/>
          </a:xfrm>
          <a:custGeom>
            <a:avLst/>
            <a:gdLst/>
            <a:ahLst/>
            <a:cxnLst/>
            <a:rect l="l" t="t" r="r" b="b"/>
            <a:pathLst>
              <a:path w="11665246" h="6553793">
                <a:moveTo>
                  <a:pt x="0" y="0"/>
                </a:moveTo>
                <a:lnTo>
                  <a:pt x="11665246" y="0"/>
                </a:lnTo>
                <a:lnTo>
                  <a:pt x="11665246" y="6553794"/>
                </a:lnTo>
                <a:lnTo>
                  <a:pt x="0" y="655379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003892" y="154972"/>
            <a:ext cx="8908457" cy="1083069"/>
          </a:xfrm>
          <a:prstGeom prst="rect">
            <a:avLst/>
          </a:prstGeom>
        </p:spPr>
        <p:txBody>
          <a:bodyPr lIns="0" tIns="0" rIns="0" bIns="0" rtlCol="0" anchor="t">
            <a:spAutoFit/>
          </a:bodyPr>
          <a:lstStyle/>
          <a:p>
            <a:pPr algn="ctr">
              <a:lnSpc>
                <a:spcPts val="8140"/>
              </a:lnSpc>
            </a:pPr>
            <a:r>
              <a:rPr lang="en-US" sz="8140">
                <a:solidFill>
                  <a:srgbClr val="39484F"/>
                </a:solidFill>
                <a:latin typeface="Mitr Semi-Bold"/>
              </a:rPr>
              <a:t>Dashboard</a:t>
            </a:r>
          </a:p>
        </p:txBody>
      </p:sp>
      <p:sp>
        <p:nvSpPr>
          <p:cNvPr id="4" name="TextBox 4"/>
          <p:cNvSpPr txBox="1"/>
          <p:nvPr/>
        </p:nvSpPr>
        <p:spPr>
          <a:xfrm>
            <a:off x="105820" y="7346906"/>
            <a:ext cx="17833382" cy="2752725"/>
          </a:xfrm>
          <a:prstGeom prst="rect">
            <a:avLst/>
          </a:prstGeom>
        </p:spPr>
        <p:txBody>
          <a:bodyPr lIns="0" tIns="0" rIns="0" bIns="0" rtlCol="0" anchor="t">
            <a:spAutoFit/>
          </a:bodyPr>
          <a:lstStyle/>
          <a:p>
            <a:pPr>
              <a:lnSpc>
                <a:spcPts val="3600"/>
              </a:lnSpc>
            </a:pPr>
            <a:r>
              <a:rPr lang="en-US" sz="3000">
                <a:solidFill>
                  <a:srgbClr val="000000"/>
                </a:solidFill>
                <a:latin typeface="Mitr Semi-Bold"/>
              </a:rPr>
              <a:t>Dashboard</a:t>
            </a:r>
          </a:p>
          <a:p>
            <a:pPr marL="647700" lvl="1" indent="-323850">
              <a:lnSpc>
                <a:spcPts val="3600"/>
              </a:lnSpc>
              <a:buFont typeface="Arial"/>
              <a:buChar char="•"/>
            </a:pPr>
            <a:r>
              <a:rPr lang="en-US" sz="3000">
                <a:solidFill>
                  <a:srgbClr val="000000"/>
                </a:solidFill>
                <a:latin typeface="Mitr Semi-Bold"/>
              </a:rPr>
              <a:t>Hai biểu đồ lần lượt thể hiện số lượng căn hộ (biểu đồ cột) và giá các căn hộ mỗi quận (biểu đồ hộp).</a:t>
            </a:r>
          </a:p>
          <a:p>
            <a:pPr marL="647700" lvl="1" indent="-323850">
              <a:lnSpc>
                <a:spcPts val="3600"/>
              </a:lnSpc>
              <a:buFont typeface="Arial"/>
              <a:buChar char="•"/>
            </a:pPr>
            <a:r>
              <a:rPr lang="en-US" sz="3000">
                <a:solidFill>
                  <a:srgbClr val="000000"/>
                </a:solidFill>
                <a:latin typeface="Mitr Semi-Bold"/>
              </a:rPr>
              <a:t>Tiếp theo là bản đồ và bản các thông tin thể hiện các căn hộ có giá tốt từ các bộ lọc các đặc điểm được nhóm thực hiện ANOVA từ trước.</a:t>
            </a:r>
          </a:p>
          <a:p>
            <a:pPr>
              <a:lnSpc>
                <a:spcPts val="3600"/>
              </a:lnSpc>
              <a:spcBef>
                <a:spcPct val="0"/>
              </a:spcBef>
            </a:pPr>
            <a:endParaRPr lang="en-US" sz="3000">
              <a:solidFill>
                <a:srgbClr val="000000"/>
              </a:solidFill>
              <a:latin typeface="Mitr Semi-Bo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C0D6E1"/>
        </a:solidFill>
        <a:effectLst/>
      </p:bgPr>
    </p:bg>
    <p:spTree>
      <p:nvGrpSpPr>
        <p:cNvPr id="1" name=""/>
        <p:cNvGrpSpPr/>
        <p:nvPr/>
      </p:nvGrpSpPr>
      <p:grpSpPr>
        <a:xfrm>
          <a:off x="0" y="0"/>
          <a:ext cx="0" cy="0"/>
          <a:chOff x="0" y="0"/>
          <a:chExt cx="0" cy="0"/>
        </a:xfrm>
      </p:grpSpPr>
      <p:sp>
        <p:nvSpPr>
          <p:cNvPr id="2" name="Freeform 2"/>
          <p:cNvSpPr/>
          <p:nvPr/>
        </p:nvSpPr>
        <p:spPr>
          <a:xfrm>
            <a:off x="1488864" y="6852062"/>
            <a:ext cx="8263293" cy="3434938"/>
          </a:xfrm>
          <a:custGeom>
            <a:avLst/>
            <a:gdLst/>
            <a:ahLst/>
            <a:cxnLst/>
            <a:rect l="l" t="t" r="r" b="b"/>
            <a:pathLst>
              <a:path w="8263293" h="3434938">
                <a:moveTo>
                  <a:pt x="0" y="0"/>
                </a:moveTo>
                <a:lnTo>
                  <a:pt x="8263293" y="0"/>
                </a:lnTo>
                <a:lnTo>
                  <a:pt x="8263293" y="3434938"/>
                </a:lnTo>
                <a:lnTo>
                  <a:pt x="0" y="3434938"/>
                </a:lnTo>
                <a:lnTo>
                  <a:pt x="0" y="0"/>
                </a:lnTo>
                <a:close/>
              </a:path>
            </a:pathLst>
          </a:custGeom>
          <a:blipFill>
            <a:blip r:embed="rId2"/>
            <a:stretch>
              <a:fillRect/>
            </a:stretch>
          </a:blipFill>
        </p:spPr>
        <p:txBody>
          <a:bodyPr/>
          <a:lstStyle/>
          <a:p>
            <a:endParaRPr lang="en-US"/>
          </a:p>
        </p:txBody>
      </p:sp>
      <p:sp>
        <p:nvSpPr>
          <p:cNvPr id="3" name="Freeform 3"/>
          <p:cNvSpPr/>
          <p:nvPr/>
        </p:nvSpPr>
        <p:spPr>
          <a:xfrm rot="-447594">
            <a:off x="16107633" y="137766"/>
            <a:ext cx="2303334" cy="2778145"/>
          </a:xfrm>
          <a:custGeom>
            <a:avLst/>
            <a:gdLst/>
            <a:ahLst/>
            <a:cxnLst/>
            <a:rect l="l" t="t" r="r" b="b"/>
            <a:pathLst>
              <a:path w="2303334" h="2778145">
                <a:moveTo>
                  <a:pt x="0" y="0"/>
                </a:moveTo>
                <a:lnTo>
                  <a:pt x="2303334" y="0"/>
                </a:lnTo>
                <a:lnTo>
                  <a:pt x="2303334" y="2778145"/>
                </a:lnTo>
                <a:lnTo>
                  <a:pt x="0" y="277814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0" y="1828464"/>
            <a:ext cx="11241021" cy="4821693"/>
          </a:xfrm>
          <a:custGeom>
            <a:avLst/>
            <a:gdLst/>
            <a:ahLst/>
            <a:cxnLst/>
            <a:rect l="l" t="t" r="r" b="b"/>
            <a:pathLst>
              <a:path w="11241021" h="4821693">
                <a:moveTo>
                  <a:pt x="0" y="0"/>
                </a:moveTo>
                <a:lnTo>
                  <a:pt x="11241021" y="0"/>
                </a:lnTo>
                <a:lnTo>
                  <a:pt x="11241021" y="4821693"/>
                </a:lnTo>
                <a:lnTo>
                  <a:pt x="0" y="4821693"/>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6152717" y="104775"/>
            <a:ext cx="5982566" cy="923925"/>
          </a:xfrm>
          <a:prstGeom prst="rect">
            <a:avLst/>
          </a:prstGeom>
        </p:spPr>
        <p:txBody>
          <a:bodyPr lIns="0" tIns="0" rIns="0" bIns="0" rtlCol="0" anchor="t">
            <a:spAutoFit/>
          </a:bodyPr>
          <a:lstStyle/>
          <a:p>
            <a:pPr algn="ctr">
              <a:lnSpc>
                <a:spcPts val="7200"/>
              </a:lnSpc>
              <a:spcBef>
                <a:spcPct val="0"/>
              </a:spcBef>
            </a:pPr>
            <a:r>
              <a:rPr lang="en-US" sz="6000">
                <a:solidFill>
                  <a:srgbClr val="000000"/>
                </a:solidFill>
                <a:latin typeface="Mitr Semi-Bold"/>
              </a:rPr>
              <a:t>Mô hình hồi quy</a:t>
            </a:r>
          </a:p>
        </p:txBody>
      </p:sp>
      <p:sp>
        <p:nvSpPr>
          <p:cNvPr id="6" name="TextBox 6"/>
          <p:cNvSpPr txBox="1"/>
          <p:nvPr/>
        </p:nvSpPr>
        <p:spPr>
          <a:xfrm>
            <a:off x="4125678" y="1149014"/>
            <a:ext cx="10047522" cy="692497"/>
          </a:xfrm>
          <a:prstGeom prst="rect">
            <a:avLst/>
          </a:prstGeom>
        </p:spPr>
        <p:txBody>
          <a:bodyPr wrap="square" lIns="0" tIns="0" rIns="0" bIns="0" rtlCol="0" anchor="t">
            <a:spAutoFit/>
          </a:bodyPr>
          <a:lstStyle/>
          <a:p>
            <a:pPr algn="ctr">
              <a:lnSpc>
                <a:spcPts val="5599"/>
              </a:lnSpc>
              <a:spcBef>
                <a:spcPct val="0"/>
              </a:spcBef>
            </a:pPr>
            <a:r>
              <a:rPr lang="en-US" sz="3999" dirty="0" err="1">
                <a:solidFill>
                  <a:srgbClr val="000000"/>
                </a:solidFill>
                <a:latin typeface="Mitr"/>
              </a:rPr>
              <a:t>Xử</a:t>
            </a:r>
            <a:r>
              <a:rPr lang="en-US" sz="3999" dirty="0">
                <a:solidFill>
                  <a:srgbClr val="000000"/>
                </a:solidFill>
                <a:latin typeface="Mitr"/>
              </a:rPr>
              <a:t> </a:t>
            </a:r>
            <a:r>
              <a:rPr lang="en-US" sz="3999" dirty="0" err="1">
                <a:solidFill>
                  <a:srgbClr val="000000"/>
                </a:solidFill>
                <a:latin typeface="Mitr"/>
              </a:rPr>
              <a:t>lý</a:t>
            </a:r>
            <a:r>
              <a:rPr lang="en-US" sz="3999" dirty="0">
                <a:solidFill>
                  <a:srgbClr val="000000"/>
                </a:solidFill>
                <a:latin typeface="Mitr"/>
              </a:rPr>
              <a:t> </a:t>
            </a:r>
            <a:r>
              <a:rPr lang="en-US" sz="3999" dirty="0" err="1">
                <a:solidFill>
                  <a:srgbClr val="000000"/>
                </a:solidFill>
                <a:latin typeface="Mitr"/>
              </a:rPr>
              <a:t>các</a:t>
            </a:r>
            <a:r>
              <a:rPr lang="en-US" sz="3999" dirty="0">
                <a:solidFill>
                  <a:srgbClr val="000000"/>
                </a:solidFill>
                <a:latin typeface="Mitr"/>
              </a:rPr>
              <a:t> </a:t>
            </a:r>
            <a:r>
              <a:rPr lang="en-US" sz="3999" dirty="0" err="1">
                <a:solidFill>
                  <a:srgbClr val="000000"/>
                </a:solidFill>
                <a:latin typeface="Mitr"/>
              </a:rPr>
              <a:t>giá</a:t>
            </a:r>
            <a:r>
              <a:rPr lang="en-US" sz="3999" dirty="0">
                <a:solidFill>
                  <a:srgbClr val="000000"/>
                </a:solidFill>
                <a:latin typeface="Mitr"/>
              </a:rPr>
              <a:t> </a:t>
            </a:r>
            <a:r>
              <a:rPr lang="en-US" sz="3999" dirty="0" err="1">
                <a:solidFill>
                  <a:srgbClr val="000000"/>
                </a:solidFill>
                <a:latin typeface="Mitr"/>
              </a:rPr>
              <a:t>trị</a:t>
            </a:r>
            <a:r>
              <a:rPr lang="en-US" sz="3999" dirty="0">
                <a:solidFill>
                  <a:srgbClr val="000000"/>
                </a:solidFill>
                <a:latin typeface="Mitr"/>
              </a:rPr>
              <a:t> </a:t>
            </a:r>
            <a:r>
              <a:rPr lang="en-US" sz="3999" dirty="0" err="1">
                <a:solidFill>
                  <a:srgbClr val="000000"/>
                </a:solidFill>
                <a:latin typeface="Mitr"/>
              </a:rPr>
              <a:t>nhiễu</a:t>
            </a:r>
            <a:r>
              <a:rPr lang="en-US" sz="3999" dirty="0">
                <a:solidFill>
                  <a:srgbClr val="000000"/>
                </a:solidFill>
                <a:latin typeface="Mitr"/>
              </a:rPr>
              <a:t> </a:t>
            </a:r>
            <a:r>
              <a:rPr lang="en-US" sz="3999" dirty="0" err="1">
                <a:solidFill>
                  <a:srgbClr val="000000"/>
                </a:solidFill>
                <a:latin typeface="Mitr"/>
              </a:rPr>
              <a:t>trong</a:t>
            </a:r>
            <a:r>
              <a:rPr lang="en-US" sz="3999" dirty="0">
                <a:solidFill>
                  <a:srgbClr val="000000"/>
                </a:solidFill>
                <a:latin typeface="Mitr"/>
              </a:rPr>
              <a:t> </a:t>
            </a:r>
            <a:r>
              <a:rPr lang="en-US" sz="3999" dirty="0" err="1">
                <a:solidFill>
                  <a:srgbClr val="000000"/>
                </a:solidFill>
                <a:latin typeface="Mitr"/>
              </a:rPr>
              <a:t>bộ</a:t>
            </a:r>
            <a:r>
              <a:rPr lang="en-US" sz="3999" dirty="0">
                <a:solidFill>
                  <a:srgbClr val="000000"/>
                </a:solidFill>
                <a:latin typeface="Mitr"/>
              </a:rPr>
              <a:t> </a:t>
            </a:r>
            <a:r>
              <a:rPr lang="en-US" sz="3999" dirty="0" err="1">
                <a:solidFill>
                  <a:srgbClr val="000000"/>
                </a:solidFill>
                <a:latin typeface="Mitr"/>
              </a:rPr>
              <a:t>dữ</a:t>
            </a:r>
            <a:r>
              <a:rPr lang="en-US" sz="3999" dirty="0">
                <a:solidFill>
                  <a:srgbClr val="000000"/>
                </a:solidFill>
                <a:latin typeface="Mitr"/>
              </a:rPr>
              <a:t> </a:t>
            </a:r>
            <a:r>
              <a:rPr lang="en-US" sz="3999" dirty="0" err="1">
                <a:solidFill>
                  <a:srgbClr val="000000"/>
                </a:solidFill>
                <a:latin typeface="Mitr"/>
              </a:rPr>
              <a:t>liệu</a:t>
            </a:r>
            <a:endParaRPr lang="en-US" sz="3999" dirty="0">
              <a:solidFill>
                <a:srgbClr val="000000"/>
              </a:solidFill>
              <a:latin typeface="Mitr"/>
            </a:endParaRPr>
          </a:p>
        </p:txBody>
      </p:sp>
      <p:sp>
        <p:nvSpPr>
          <p:cNvPr id="7" name="TextBox 7"/>
          <p:cNvSpPr txBox="1"/>
          <p:nvPr/>
        </p:nvSpPr>
        <p:spPr>
          <a:xfrm>
            <a:off x="11430000" y="5059482"/>
            <a:ext cx="6629400" cy="1590675"/>
          </a:xfrm>
          <a:prstGeom prst="rect">
            <a:avLst/>
          </a:prstGeom>
        </p:spPr>
        <p:txBody>
          <a:bodyPr wrap="square" lIns="0" tIns="0" rIns="0" bIns="0" rtlCol="0" anchor="t">
            <a:spAutoFit/>
          </a:bodyPr>
          <a:lstStyle/>
          <a:p>
            <a:pPr algn="just">
              <a:lnSpc>
                <a:spcPts val="4200"/>
              </a:lnSpc>
              <a:spcBef>
                <a:spcPct val="0"/>
              </a:spcBef>
            </a:pPr>
            <a:r>
              <a:rPr lang="en-US" sz="3000" dirty="0" err="1">
                <a:solidFill>
                  <a:srgbClr val="000000"/>
                </a:solidFill>
                <a:latin typeface="Mitr"/>
              </a:rPr>
              <a:t>Dữ</a:t>
            </a:r>
            <a:r>
              <a:rPr lang="en-US" sz="3000" dirty="0">
                <a:solidFill>
                  <a:srgbClr val="000000"/>
                </a:solidFill>
                <a:latin typeface="Mitr"/>
              </a:rPr>
              <a:t> </a:t>
            </a:r>
            <a:r>
              <a:rPr lang="en-US" sz="3000" dirty="0" err="1">
                <a:solidFill>
                  <a:srgbClr val="000000"/>
                </a:solidFill>
                <a:latin typeface="Mitr"/>
              </a:rPr>
              <a:t>liệu</a:t>
            </a:r>
            <a:r>
              <a:rPr lang="en-US" sz="3000" dirty="0">
                <a:solidFill>
                  <a:srgbClr val="000000"/>
                </a:solidFill>
                <a:latin typeface="Mitr"/>
              </a:rPr>
              <a:t> </a:t>
            </a:r>
            <a:r>
              <a:rPr lang="en-US" sz="3000" dirty="0" err="1">
                <a:solidFill>
                  <a:srgbClr val="000000"/>
                </a:solidFill>
                <a:latin typeface="Mitr"/>
              </a:rPr>
              <a:t>nhiễu</a:t>
            </a:r>
            <a:r>
              <a:rPr lang="en-US" sz="3000" dirty="0">
                <a:solidFill>
                  <a:srgbClr val="000000"/>
                </a:solidFill>
                <a:latin typeface="Mitr"/>
              </a:rPr>
              <a:t> </a:t>
            </a:r>
            <a:r>
              <a:rPr lang="en-US" sz="3000" dirty="0" err="1">
                <a:solidFill>
                  <a:srgbClr val="000000"/>
                </a:solidFill>
                <a:latin typeface="Mitr"/>
              </a:rPr>
              <a:t>và</a:t>
            </a:r>
            <a:r>
              <a:rPr lang="en-US" sz="3000" dirty="0">
                <a:solidFill>
                  <a:srgbClr val="000000"/>
                </a:solidFill>
                <a:latin typeface="Mitr"/>
              </a:rPr>
              <a:t> outliers </a:t>
            </a:r>
            <a:r>
              <a:rPr lang="en-US" sz="3000" dirty="0" err="1">
                <a:solidFill>
                  <a:srgbClr val="000000"/>
                </a:solidFill>
                <a:latin typeface="Mitr"/>
              </a:rPr>
              <a:t>có</a:t>
            </a:r>
            <a:r>
              <a:rPr lang="en-US" sz="3000" dirty="0">
                <a:solidFill>
                  <a:srgbClr val="000000"/>
                </a:solidFill>
                <a:latin typeface="Mitr"/>
              </a:rPr>
              <a:t> </a:t>
            </a:r>
            <a:r>
              <a:rPr lang="en-US" sz="3000" dirty="0" err="1">
                <a:solidFill>
                  <a:srgbClr val="000000"/>
                </a:solidFill>
                <a:latin typeface="Mitr"/>
              </a:rPr>
              <a:t>thể</a:t>
            </a:r>
            <a:r>
              <a:rPr lang="en-US" sz="3000" dirty="0">
                <a:solidFill>
                  <a:srgbClr val="000000"/>
                </a:solidFill>
                <a:latin typeface="Mitr"/>
              </a:rPr>
              <a:t> </a:t>
            </a:r>
            <a:r>
              <a:rPr lang="en-US" sz="3000" dirty="0" err="1">
                <a:solidFill>
                  <a:srgbClr val="000000"/>
                </a:solidFill>
                <a:latin typeface="Mitr"/>
              </a:rPr>
              <a:t>tạo</a:t>
            </a:r>
            <a:r>
              <a:rPr lang="en-US" sz="3000" dirty="0">
                <a:solidFill>
                  <a:srgbClr val="000000"/>
                </a:solidFill>
                <a:latin typeface="Mitr"/>
              </a:rPr>
              <a:t> </a:t>
            </a:r>
            <a:r>
              <a:rPr lang="en-US" sz="3000" dirty="0" err="1">
                <a:solidFill>
                  <a:srgbClr val="000000"/>
                </a:solidFill>
                <a:latin typeface="Mitr"/>
              </a:rPr>
              <a:t>ra</a:t>
            </a:r>
            <a:r>
              <a:rPr lang="en-US" sz="3000" dirty="0">
                <a:solidFill>
                  <a:srgbClr val="000000"/>
                </a:solidFill>
                <a:latin typeface="Mitr"/>
              </a:rPr>
              <a:t> </a:t>
            </a:r>
            <a:r>
              <a:rPr lang="en-US" sz="3000" dirty="0" err="1">
                <a:solidFill>
                  <a:srgbClr val="000000"/>
                </a:solidFill>
                <a:latin typeface="Mitr"/>
              </a:rPr>
              <a:t>sự</a:t>
            </a:r>
            <a:r>
              <a:rPr lang="en-US" sz="3000" dirty="0">
                <a:solidFill>
                  <a:srgbClr val="000000"/>
                </a:solidFill>
                <a:latin typeface="Mitr"/>
              </a:rPr>
              <a:t> biased (</a:t>
            </a:r>
            <a:r>
              <a:rPr lang="en-US" sz="3000" dirty="0" err="1">
                <a:solidFill>
                  <a:srgbClr val="000000"/>
                </a:solidFill>
                <a:latin typeface="Mitr"/>
              </a:rPr>
              <a:t>chệch</a:t>
            </a:r>
            <a:r>
              <a:rPr lang="en-US" sz="3000" dirty="0">
                <a:solidFill>
                  <a:srgbClr val="000000"/>
                </a:solidFill>
                <a:latin typeface="Mitr"/>
              </a:rPr>
              <a:t>) </a:t>
            </a:r>
            <a:r>
              <a:rPr lang="en-US" sz="3000" dirty="0" err="1">
                <a:solidFill>
                  <a:srgbClr val="000000"/>
                </a:solidFill>
                <a:latin typeface="Mitr"/>
              </a:rPr>
              <a:t>và</a:t>
            </a:r>
            <a:r>
              <a:rPr lang="en-US" sz="3000" dirty="0">
                <a:solidFill>
                  <a:srgbClr val="000000"/>
                </a:solidFill>
                <a:latin typeface="Mitr"/>
              </a:rPr>
              <a:t> </a:t>
            </a:r>
            <a:r>
              <a:rPr lang="en-US" sz="3000" dirty="0" err="1">
                <a:solidFill>
                  <a:srgbClr val="000000"/>
                </a:solidFill>
                <a:latin typeface="Mitr"/>
              </a:rPr>
              <a:t>không</a:t>
            </a:r>
            <a:r>
              <a:rPr lang="en-US" sz="3000" dirty="0">
                <a:solidFill>
                  <a:srgbClr val="000000"/>
                </a:solidFill>
                <a:latin typeface="Mitr"/>
              </a:rPr>
              <a:t> </a:t>
            </a:r>
            <a:r>
              <a:rPr lang="en-US" sz="3000" dirty="0" err="1">
                <a:solidFill>
                  <a:srgbClr val="000000"/>
                </a:solidFill>
                <a:latin typeface="Mitr"/>
              </a:rPr>
              <a:t>chính</a:t>
            </a:r>
            <a:r>
              <a:rPr lang="en-US" sz="3000" dirty="0">
                <a:solidFill>
                  <a:srgbClr val="000000"/>
                </a:solidFill>
                <a:latin typeface="Mitr"/>
              </a:rPr>
              <a:t> </a:t>
            </a:r>
            <a:r>
              <a:rPr lang="en-US" sz="3000" dirty="0" err="1">
                <a:solidFill>
                  <a:srgbClr val="000000"/>
                </a:solidFill>
                <a:latin typeface="Mitr"/>
              </a:rPr>
              <a:t>xác</a:t>
            </a:r>
            <a:r>
              <a:rPr lang="en-US" sz="3000" dirty="0">
                <a:solidFill>
                  <a:srgbClr val="000000"/>
                </a:solidFill>
                <a:latin typeface="Mitr"/>
              </a:rPr>
              <a:t> </a:t>
            </a:r>
            <a:r>
              <a:rPr lang="en-US" sz="3000" dirty="0" err="1">
                <a:solidFill>
                  <a:srgbClr val="000000"/>
                </a:solidFill>
                <a:latin typeface="Mitr"/>
              </a:rPr>
              <a:t>trong</a:t>
            </a:r>
            <a:r>
              <a:rPr lang="en-US" sz="3000" dirty="0">
                <a:solidFill>
                  <a:srgbClr val="000000"/>
                </a:solidFill>
                <a:latin typeface="Mitr"/>
              </a:rPr>
              <a:t> </a:t>
            </a:r>
            <a:r>
              <a:rPr lang="en-US" sz="3000" dirty="0" err="1">
                <a:solidFill>
                  <a:srgbClr val="000000"/>
                </a:solidFill>
                <a:latin typeface="Mitr"/>
              </a:rPr>
              <a:t>mô</a:t>
            </a:r>
            <a:r>
              <a:rPr lang="en-US" sz="3000" dirty="0">
                <a:solidFill>
                  <a:srgbClr val="000000"/>
                </a:solidFill>
                <a:latin typeface="Mitr"/>
              </a:rPr>
              <a:t> </a:t>
            </a:r>
            <a:r>
              <a:rPr lang="en-US" sz="3000" dirty="0" err="1">
                <a:solidFill>
                  <a:srgbClr val="000000"/>
                </a:solidFill>
                <a:latin typeface="Mitr"/>
              </a:rPr>
              <a:t>hình</a:t>
            </a:r>
            <a:r>
              <a:rPr lang="en-US" sz="3000" dirty="0">
                <a:solidFill>
                  <a:srgbClr val="000000"/>
                </a:solidFill>
                <a:latin typeface="Mitr"/>
              </a:rPr>
              <a:t> </a:t>
            </a:r>
            <a:r>
              <a:rPr lang="en-US" sz="3000" dirty="0" err="1">
                <a:solidFill>
                  <a:srgbClr val="000000"/>
                </a:solidFill>
                <a:latin typeface="Mitr"/>
              </a:rPr>
              <a:t>hồi</a:t>
            </a:r>
            <a:r>
              <a:rPr lang="en-US" sz="3000" dirty="0">
                <a:solidFill>
                  <a:srgbClr val="000000"/>
                </a:solidFill>
                <a:latin typeface="Mitr"/>
              </a:rPr>
              <a:t> </a:t>
            </a:r>
            <a:r>
              <a:rPr lang="en-US" sz="3000" dirty="0" err="1">
                <a:solidFill>
                  <a:srgbClr val="000000"/>
                </a:solidFill>
                <a:latin typeface="Mitr"/>
              </a:rPr>
              <a:t>quy</a:t>
            </a:r>
            <a:endParaRPr lang="en-US" sz="3000" dirty="0">
              <a:solidFill>
                <a:srgbClr val="000000"/>
              </a:solidFill>
              <a:latin typeface="Mitr"/>
            </a:endParaRPr>
          </a:p>
        </p:txBody>
      </p:sp>
      <p:sp>
        <p:nvSpPr>
          <p:cNvPr id="8" name="TextBox 8"/>
          <p:cNvSpPr txBox="1"/>
          <p:nvPr/>
        </p:nvSpPr>
        <p:spPr>
          <a:xfrm>
            <a:off x="13558299" y="4163110"/>
            <a:ext cx="2644532" cy="692497"/>
          </a:xfrm>
          <a:prstGeom prst="rect">
            <a:avLst/>
          </a:prstGeom>
        </p:spPr>
        <p:txBody>
          <a:bodyPr wrap="square" lIns="0" tIns="0" rIns="0" bIns="0" rtlCol="0" anchor="t">
            <a:spAutoFit/>
          </a:bodyPr>
          <a:lstStyle/>
          <a:p>
            <a:pPr algn="just">
              <a:lnSpc>
                <a:spcPts val="5599"/>
              </a:lnSpc>
              <a:spcBef>
                <a:spcPct val="0"/>
              </a:spcBef>
            </a:pPr>
            <a:r>
              <a:rPr lang="en-US" sz="3999" dirty="0" err="1">
                <a:solidFill>
                  <a:srgbClr val="000000"/>
                </a:solidFill>
                <a:latin typeface="Mitr"/>
              </a:rPr>
              <a:t>Nhận</a:t>
            </a:r>
            <a:r>
              <a:rPr lang="en-US" sz="3999" dirty="0">
                <a:solidFill>
                  <a:srgbClr val="000000"/>
                </a:solidFill>
                <a:latin typeface="Mitr"/>
              </a:rPr>
              <a:t> </a:t>
            </a:r>
            <a:r>
              <a:rPr lang="en-US" sz="3999" dirty="0" err="1">
                <a:solidFill>
                  <a:srgbClr val="000000"/>
                </a:solidFill>
                <a:latin typeface="Mitr"/>
              </a:rPr>
              <a:t>xét</a:t>
            </a:r>
            <a:r>
              <a:rPr lang="en-US" sz="3999" dirty="0">
                <a:solidFill>
                  <a:srgbClr val="000000"/>
                </a:solidFill>
                <a:latin typeface="Mitr"/>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Freeform 2"/>
          <p:cNvSpPr/>
          <p:nvPr/>
        </p:nvSpPr>
        <p:spPr>
          <a:xfrm rot="-447594">
            <a:off x="16087284" y="137766"/>
            <a:ext cx="2303334" cy="2778145"/>
          </a:xfrm>
          <a:custGeom>
            <a:avLst/>
            <a:gdLst/>
            <a:ahLst/>
            <a:cxnLst/>
            <a:rect l="l" t="t" r="r" b="b"/>
            <a:pathLst>
              <a:path w="2303334" h="2778145">
                <a:moveTo>
                  <a:pt x="0" y="0"/>
                </a:moveTo>
                <a:lnTo>
                  <a:pt x="2303334" y="0"/>
                </a:lnTo>
                <a:lnTo>
                  <a:pt x="2303334" y="2778145"/>
                </a:lnTo>
                <a:lnTo>
                  <a:pt x="0" y="27781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2095566" y="1255096"/>
            <a:ext cx="13372232" cy="4878354"/>
          </a:xfrm>
          <a:custGeom>
            <a:avLst/>
            <a:gdLst/>
            <a:ahLst/>
            <a:cxnLst/>
            <a:rect l="l" t="t" r="r" b="b"/>
            <a:pathLst>
              <a:path w="13372232" h="4878354">
                <a:moveTo>
                  <a:pt x="0" y="0"/>
                </a:moveTo>
                <a:lnTo>
                  <a:pt x="13372232" y="0"/>
                </a:lnTo>
                <a:lnTo>
                  <a:pt x="13372232" y="4878354"/>
                </a:lnTo>
                <a:lnTo>
                  <a:pt x="0" y="4878354"/>
                </a:lnTo>
                <a:lnTo>
                  <a:pt x="0" y="0"/>
                </a:lnTo>
                <a:close/>
              </a:path>
            </a:pathLst>
          </a:custGeom>
          <a:blipFill>
            <a:blip r:embed="rId4"/>
            <a:stretch>
              <a:fillRect l="-573" r="-573" b="-569"/>
            </a:stretch>
          </a:blipFill>
        </p:spPr>
        <p:txBody>
          <a:bodyPr/>
          <a:lstStyle/>
          <a:p>
            <a:endParaRPr lang="en-US"/>
          </a:p>
        </p:txBody>
      </p:sp>
      <p:sp>
        <p:nvSpPr>
          <p:cNvPr id="4" name="TextBox 4"/>
          <p:cNvSpPr txBox="1"/>
          <p:nvPr/>
        </p:nvSpPr>
        <p:spPr>
          <a:xfrm>
            <a:off x="5844387" y="104775"/>
            <a:ext cx="5982566" cy="923925"/>
          </a:xfrm>
          <a:prstGeom prst="rect">
            <a:avLst/>
          </a:prstGeom>
        </p:spPr>
        <p:txBody>
          <a:bodyPr lIns="0" tIns="0" rIns="0" bIns="0" rtlCol="0" anchor="t">
            <a:spAutoFit/>
          </a:bodyPr>
          <a:lstStyle/>
          <a:p>
            <a:pPr algn="ctr">
              <a:lnSpc>
                <a:spcPts val="7200"/>
              </a:lnSpc>
              <a:spcBef>
                <a:spcPct val="0"/>
              </a:spcBef>
            </a:pPr>
            <a:r>
              <a:rPr lang="en-US" sz="6000">
                <a:solidFill>
                  <a:srgbClr val="000000"/>
                </a:solidFill>
                <a:latin typeface="Mitr Semi-Bold"/>
              </a:rPr>
              <a:t>Mô hình hồi quy</a:t>
            </a:r>
          </a:p>
        </p:txBody>
      </p:sp>
      <p:sp>
        <p:nvSpPr>
          <p:cNvPr id="5" name="TextBox 5"/>
          <p:cNvSpPr txBox="1"/>
          <p:nvPr/>
        </p:nvSpPr>
        <p:spPr>
          <a:xfrm>
            <a:off x="354588" y="6391916"/>
            <a:ext cx="16962164" cy="2295525"/>
          </a:xfrm>
          <a:prstGeom prst="rect">
            <a:avLst/>
          </a:prstGeom>
        </p:spPr>
        <p:txBody>
          <a:bodyPr lIns="0" tIns="0" rIns="0" bIns="0" rtlCol="0" anchor="t">
            <a:spAutoFit/>
          </a:bodyPr>
          <a:lstStyle/>
          <a:p>
            <a:pPr>
              <a:lnSpc>
                <a:spcPts val="3600"/>
              </a:lnSpc>
            </a:pPr>
            <a:r>
              <a:rPr lang="en-US" sz="3000">
                <a:solidFill>
                  <a:srgbClr val="000000"/>
                </a:solidFill>
                <a:latin typeface="Mitr Semi-Bold"/>
              </a:rPr>
              <a:t>Nhận xét: </a:t>
            </a:r>
          </a:p>
          <a:p>
            <a:pPr marL="647700" lvl="1" indent="-323850">
              <a:lnSpc>
                <a:spcPts val="3600"/>
              </a:lnSpc>
              <a:buFont typeface="Arial"/>
              <a:buChar char="•"/>
            </a:pPr>
            <a:r>
              <a:rPr lang="en-US" sz="3000">
                <a:solidFill>
                  <a:srgbClr val="000000"/>
                </a:solidFill>
                <a:latin typeface="Mitr Semi-Bold"/>
              </a:rPr>
              <a:t>Khả năng dự đoán của mô hình được cải thiện khi xử lý các giá trị nhiễu.</a:t>
            </a:r>
          </a:p>
          <a:p>
            <a:pPr marL="647700" lvl="1" indent="-323850">
              <a:lnSpc>
                <a:spcPts val="3600"/>
              </a:lnSpc>
              <a:buFont typeface="Arial"/>
              <a:buChar char="•"/>
            </a:pPr>
            <a:r>
              <a:rPr lang="en-US" sz="3000">
                <a:solidFill>
                  <a:srgbClr val="000000"/>
                </a:solidFill>
                <a:latin typeface="Mitr Semi-Bold"/>
              </a:rPr>
              <a:t>Mô hình dựa trên giải thuật cây có độ chính xác cao hơn các mô hình hồi quy tuyến tính thông thường.</a:t>
            </a:r>
          </a:p>
          <a:p>
            <a:pPr>
              <a:lnSpc>
                <a:spcPts val="3600"/>
              </a:lnSpc>
              <a:spcBef>
                <a:spcPct val="0"/>
              </a:spcBef>
            </a:pPr>
            <a:endParaRPr lang="en-US" sz="3000">
              <a:solidFill>
                <a:srgbClr val="000000"/>
              </a:solidFill>
              <a:latin typeface="Mitr Semi-Bold"/>
            </a:endParaRPr>
          </a:p>
        </p:txBody>
      </p:sp>
      <p:sp>
        <p:nvSpPr>
          <p:cNvPr id="6" name="TextBox 6"/>
          <p:cNvSpPr txBox="1"/>
          <p:nvPr/>
        </p:nvSpPr>
        <p:spPr>
          <a:xfrm>
            <a:off x="354588" y="8549674"/>
            <a:ext cx="16884363" cy="1426777"/>
          </a:xfrm>
          <a:prstGeom prst="rect">
            <a:avLst/>
          </a:prstGeom>
        </p:spPr>
        <p:txBody>
          <a:bodyPr lIns="0" tIns="0" rIns="0" bIns="0" rtlCol="0" anchor="t">
            <a:spAutoFit/>
          </a:bodyPr>
          <a:lstStyle/>
          <a:p>
            <a:pPr>
              <a:lnSpc>
                <a:spcPts val="3769"/>
              </a:lnSpc>
            </a:pPr>
            <a:r>
              <a:rPr lang="en-US" sz="3141">
                <a:solidFill>
                  <a:srgbClr val="000000"/>
                </a:solidFill>
                <a:latin typeface="Mitr Semi-Bold"/>
              </a:rPr>
              <a:t>Hướng phát triển:</a:t>
            </a:r>
          </a:p>
          <a:p>
            <a:pPr marL="678254" lvl="1" indent="-339127">
              <a:lnSpc>
                <a:spcPts val="3769"/>
              </a:lnSpc>
              <a:spcBef>
                <a:spcPct val="0"/>
              </a:spcBef>
              <a:buFont typeface="Arial"/>
              <a:buChar char="•"/>
            </a:pPr>
            <a:r>
              <a:rPr lang="en-US" sz="3141">
                <a:solidFill>
                  <a:srgbClr val="000000"/>
                </a:solidFill>
                <a:latin typeface="Mitr Semi-Bold"/>
              </a:rPr>
              <a:t>Thu thập thêm dữ liệu về các căn hộ dựa trên các nền tảng (website) khác và các tỉnh thành lân cận để cải thiện thêm độ chính xác cho mô hình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Freeform 2"/>
          <p:cNvSpPr/>
          <p:nvPr/>
        </p:nvSpPr>
        <p:spPr>
          <a:xfrm rot="-447594">
            <a:off x="15078203" y="546063"/>
            <a:ext cx="2303334" cy="2778145"/>
          </a:xfrm>
          <a:custGeom>
            <a:avLst/>
            <a:gdLst/>
            <a:ahLst/>
            <a:cxnLst/>
            <a:rect l="l" t="t" r="r" b="b"/>
            <a:pathLst>
              <a:path w="2303334" h="2778145">
                <a:moveTo>
                  <a:pt x="0" y="0"/>
                </a:moveTo>
                <a:lnTo>
                  <a:pt x="2303334" y="0"/>
                </a:lnTo>
                <a:lnTo>
                  <a:pt x="2303334" y="2778145"/>
                </a:lnTo>
                <a:lnTo>
                  <a:pt x="0" y="27781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7085211" y="3764593"/>
            <a:ext cx="11202789" cy="6522407"/>
          </a:xfrm>
          <a:custGeom>
            <a:avLst/>
            <a:gdLst/>
            <a:ahLst/>
            <a:cxnLst/>
            <a:rect l="l" t="t" r="r" b="b"/>
            <a:pathLst>
              <a:path w="11202789" h="6522407">
                <a:moveTo>
                  <a:pt x="0" y="0"/>
                </a:moveTo>
                <a:lnTo>
                  <a:pt x="11202789" y="0"/>
                </a:lnTo>
                <a:lnTo>
                  <a:pt x="11202789" y="6522407"/>
                </a:lnTo>
                <a:lnTo>
                  <a:pt x="0" y="6522407"/>
                </a:lnTo>
                <a:lnTo>
                  <a:pt x="0" y="0"/>
                </a:lnTo>
                <a:close/>
              </a:path>
            </a:pathLst>
          </a:custGeom>
          <a:blipFill>
            <a:blip r:embed="rId4"/>
            <a:stretch>
              <a:fillRect l="-1501" t="-1289"/>
            </a:stretch>
          </a:blipFill>
        </p:spPr>
        <p:txBody>
          <a:bodyPr/>
          <a:lstStyle/>
          <a:p>
            <a:endParaRPr lang="en-US"/>
          </a:p>
        </p:txBody>
      </p:sp>
      <p:sp>
        <p:nvSpPr>
          <p:cNvPr id="4" name="Freeform 4"/>
          <p:cNvSpPr/>
          <p:nvPr/>
        </p:nvSpPr>
        <p:spPr>
          <a:xfrm>
            <a:off x="0" y="5536119"/>
            <a:ext cx="6917031" cy="4750881"/>
          </a:xfrm>
          <a:custGeom>
            <a:avLst/>
            <a:gdLst/>
            <a:ahLst/>
            <a:cxnLst/>
            <a:rect l="l" t="t" r="r" b="b"/>
            <a:pathLst>
              <a:path w="6917031" h="4750881">
                <a:moveTo>
                  <a:pt x="0" y="0"/>
                </a:moveTo>
                <a:lnTo>
                  <a:pt x="6917031" y="0"/>
                </a:lnTo>
                <a:lnTo>
                  <a:pt x="6917031" y="4750881"/>
                </a:lnTo>
                <a:lnTo>
                  <a:pt x="0" y="4750881"/>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5005928" y="398772"/>
            <a:ext cx="8276143" cy="923925"/>
          </a:xfrm>
          <a:prstGeom prst="rect">
            <a:avLst/>
          </a:prstGeom>
        </p:spPr>
        <p:txBody>
          <a:bodyPr lIns="0" tIns="0" rIns="0" bIns="0" rtlCol="0" anchor="t">
            <a:spAutoFit/>
          </a:bodyPr>
          <a:lstStyle/>
          <a:p>
            <a:pPr algn="ctr">
              <a:lnSpc>
                <a:spcPts val="7200"/>
              </a:lnSpc>
              <a:spcBef>
                <a:spcPct val="0"/>
              </a:spcBef>
            </a:pPr>
            <a:r>
              <a:rPr lang="en-US" sz="6000">
                <a:solidFill>
                  <a:srgbClr val="000000"/>
                </a:solidFill>
                <a:latin typeface="Mitr Semi-Bold"/>
              </a:rPr>
              <a:t>Phân tích cụm dữ liệu</a:t>
            </a:r>
          </a:p>
        </p:txBody>
      </p:sp>
      <p:sp>
        <p:nvSpPr>
          <p:cNvPr id="6" name="TextBox 6"/>
          <p:cNvSpPr txBox="1"/>
          <p:nvPr/>
        </p:nvSpPr>
        <p:spPr>
          <a:xfrm>
            <a:off x="-253763" y="2783394"/>
            <a:ext cx="7170794" cy="2752725"/>
          </a:xfrm>
          <a:prstGeom prst="rect">
            <a:avLst/>
          </a:prstGeom>
        </p:spPr>
        <p:txBody>
          <a:bodyPr lIns="0" tIns="0" rIns="0" bIns="0" rtlCol="0" anchor="t">
            <a:spAutoFit/>
          </a:bodyPr>
          <a:lstStyle/>
          <a:p>
            <a:pPr marL="647700" lvl="1" indent="-323850">
              <a:lnSpc>
                <a:spcPts val="3600"/>
              </a:lnSpc>
              <a:buFont typeface="Arial"/>
              <a:buChar char="•"/>
            </a:pPr>
            <a:r>
              <a:rPr lang="en-US" sz="3000">
                <a:solidFill>
                  <a:srgbClr val="000000"/>
                </a:solidFill>
                <a:latin typeface="Mitr Semi-Bold"/>
              </a:rPr>
              <a:t>Thuật toán phân cụm: K-means Clustering</a:t>
            </a:r>
          </a:p>
          <a:p>
            <a:pPr>
              <a:lnSpc>
                <a:spcPts val="3600"/>
              </a:lnSpc>
            </a:pPr>
            <a:endParaRPr lang="en-US" sz="3000">
              <a:solidFill>
                <a:srgbClr val="000000"/>
              </a:solidFill>
              <a:latin typeface="Mitr Semi-Bold"/>
            </a:endParaRPr>
          </a:p>
          <a:p>
            <a:pPr marL="647700" lvl="1" indent="-323850">
              <a:lnSpc>
                <a:spcPts val="3600"/>
              </a:lnSpc>
              <a:buFont typeface="Arial"/>
              <a:buChar char="•"/>
            </a:pPr>
            <a:r>
              <a:rPr lang="en-US" sz="3000">
                <a:solidFill>
                  <a:srgbClr val="000000"/>
                </a:solidFill>
                <a:latin typeface="Mitr Semi-Bold"/>
              </a:rPr>
              <a:t>Dùng phương pháp elbow để khởi tạo số cụm dữ liệu (tham số K).</a:t>
            </a:r>
          </a:p>
          <a:p>
            <a:pPr>
              <a:lnSpc>
                <a:spcPts val="3600"/>
              </a:lnSpc>
              <a:spcBef>
                <a:spcPct val="0"/>
              </a:spcBef>
            </a:pPr>
            <a:endParaRPr lang="en-US" sz="3000">
              <a:solidFill>
                <a:srgbClr val="000000"/>
              </a:solidFill>
              <a:latin typeface="Mitr Semi-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Freeform 2"/>
          <p:cNvSpPr/>
          <p:nvPr/>
        </p:nvSpPr>
        <p:spPr>
          <a:xfrm>
            <a:off x="5413113" y="1757720"/>
            <a:ext cx="7461774" cy="6771560"/>
          </a:xfrm>
          <a:custGeom>
            <a:avLst/>
            <a:gdLst/>
            <a:ahLst/>
            <a:cxnLst/>
            <a:rect l="l" t="t" r="r" b="b"/>
            <a:pathLst>
              <a:path w="7461774" h="6771560">
                <a:moveTo>
                  <a:pt x="0" y="0"/>
                </a:moveTo>
                <a:lnTo>
                  <a:pt x="7461774" y="0"/>
                </a:lnTo>
                <a:lnTo>
                  <a:pt x="7461774" y="6771560"/>
                </a:lnTo>
                <a:lnTo>
                  <a:pt x="0" y="677156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C0D6E1"/>
        </a:solidFill>
        <a:effectLst/>
      </p:bgPr>
    </p:bg>
    <p:spTree>
      <p:nvGrpSpPr>
        <p:cNvPr id="1" name=""/>
        <p:cNvGrpSpPr/>
        <p:nvPr/>
      </p:nvGrpSpPr>
      <p:grpSpPr>
        <a:xfrm>
          <a:off x="0" y="0"/>
          <a:ext cx="0" cy="0"/>
          <a:chOff x="0" y="0"/>
          <a:chExt cx="0" cy="0"/>
        </a:xfrm>
      </p:grpSpPr>
      <p:sp>
        <p:nvSpPr>
          <p:cNvPr id="2" name="Freeform 2"/>
          <p:cNvSpPr/>
          <p:nvPr/>
        </p:nvSpPr>
        <p:spPr>
          <a:xfrm flipH="1">
            <a:off x="638701" y="471497"/>
            <a:ext cx="14932072" cy="9344006"/>
          </a:xfrm>
          <a:custGeom>
            <a:avLst/>
            <a:gdLst/>
            <a:ahLst/>
            <a:cxnLst/>
            <a:rect l="l" t="t" r="r" b="b"/>
            <a:pathLst>
              <a:path w="14932072" h="9344006">
                <a:moveTo>
                  <a:pt x="14932073" y="0"/>
                </a:moveTo>
                <a:lnTo>
                  <a:pt x="0" y="0"/>
                </a:lnTo>
                <a:lnTo>
                  <a:pt x="0" y="9344006"/>
                </a:lnTo>
                <a:lnTo>
                  <a:pt x="14932073" y="9344006"/>
                </a:lnTo>
                <a:lnTo>
                  <a:pt x="14932073" y="0"/>
                </a:lnTo>
                <a:close/>
              </a:path>
            </a:pathLst>
          </a:custGeom>
          <a:blipFill>
            <a:blip r:embed="rId2">
              <a:extLst>
                <a:ext uri="{96DAC541-7B7A-43D3-8B79-37D633B846F1}">
                  <asvg:svgBlip xmlns:asvg="http://schemas.microsoft.com/office/drawing/2016/SVG/main" r:embed="rId3"/>
                </a:ext>
              </a:extLst>
            </a:blip>
            <a:stretch>
              <a:fillRect t="-64900"/>
            </a:stretch>
          </a:blipFill>
        </p:spPr>
        <p:txBody>
          <a:bodyPr/>
          <a:lstStyle/>
          <a:p>
            <a:endParaRPr lang="en-US"/>
          </a:p>
        </p:txBody>
      </p:sp>
      <p:sp>
        <p:nvSpPr>
          <p:cNvPr id="3" name="Freeform 3"/>
          <p:cNvSpPr/>
          <p:nvPr/>
        </p:nvSpPr>
        <p:spPr>
          <a:xfrm rot="1398456">
            <a:off x="15101514" y="6979603"/>
            <a:ext cx="2742668" cy="2809064"/>
          </a:xfrm>
          <a:custGeom>
            <a:avLst/>
            <a:gdLst/>
            <a:ahLst/>
            <a:cxnLst/>
            <a:rect l="l" t="t" r="r" b="b"/>
            <a:pathLst>
              <a:path w="2742668" h="2809064">
                <a:moveTo>
                  <a:pt x="0" y="0"/>
                </a:moveTo>
                <a:lnTo>
                  <a:pt x="2742668" y="0"/>
                </a:lnTo>
                <a:lnTo>
                  <a:pt x="2742668" y="2809064"/>
                </a:lnTo>
                <a:lnTo>
                  <a:pt x="0" y="28090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3865103" y="5328700"/>
            <a:ext cx="8357021" cy="3929600"/>
          </a:xfrm>
          <a:custGeom>
            <a:avLst/>
            <a:gdLst/>
            <a:ahLst/>
            <a:cxnLst/>
            <a:rect l="l" t="t" r="r" b="b"/>
            <a:pathLst>
              <a:path w="8357021" h="3929600">
                <a:moveTo>
                  <a:pt x="0" y="0"/>
                </a:moveTo>
                <a:lnTo>
                  <a:pt x="8357021" y="0"/>
                </a:lnTo>
                <a:lnTo>
                  <a:pt x="8357021" y="3929600"/>
                </a:lnTo>
                <a:lnTo>
                  <a:pt x="0" y="3929600"/>
                </a:lnTo>
                <a:lnTo>
                  <a:pt x="0" y="0"/>
                </a:lnTo>
                <a:close/>
              </a:path>
            </a:pathLst>
          </a:custGeom>
          <a:blipFill>
            <a:blip r:embed="rId6"/>
            <a:stretch>
              <a:fillRect/>
            </a:stretch>
          </a:blipFill>
        </p:spPr>
        <p:txBody>
          <a:bodyPr/>
          <a:lstStyle/>
          <a:p>
            <a:endParaRPr lang="en-US"/>
          </a:p>
        </p:txBody>
      </p:sp>
      <p:sp>
        <p:nvSpPr>
          <p:cNvPr id="5" name="TextBox 5"/>
          <p:cNvSpPr txBox="1"/>
          <p:nvPr/>
        </p:nvSpPr>
        <p:spPr>
          <a:xfrm>
            <a:off x="1429531" y="714375"/>
            <a:ext cx="13228164" cy="1228725"/>
          </a:xfrm>
          <a:prstGeom prst="rect">
            <a:avLst/>
          </a:prstGeom>
        </p:spPr>
        <p:txBody>
          <a:bodyPr lIns="0" tIns="0" rIns="0" bIns="0" rtlCol="0" anchor="t">
            <a:spAutoFit/>
          </a:bodyPr>
          <a:lstStyle/>
          <a:p>
            <a:pPr>
              <a:lnSpc>
                <a:spcPts val="4800"/>
              </a:lnSpc>
              <a:spcBef>
                <a:spcPct val="0"/>
              </a:spcBef>
            </a:pPr>
            <a:r>
              <a:rPr lang="en-US" sz="4000">
                <a:solidFill>
                  <a:srgbClr val="000000"/>
                </a:solidFill>
                <a:latin typeface="Mitr Semi-Bold"/>
              </a:rPr>
              <a:t>Bộ dữ liệu: Đặc điểm và giá căn hộ chung cư ở TPHCM</a:t>
            </a:r>
          </a:p>
        </p:txBody>
      </p:sp>
      <p:sp>
        <p:nvSpPr>
          <p:cNvPr id="6" name="TextBox 6"/>
          <p:cNvSpPr txBox="1"/>
          <p:nvPr/>
        </p:nvSpPr>
        <p:spPr>
          <a:xfrm>
            <a:off x="1429530" y="2155225"/>
            <a:ext cx="6190469" cy="615553"/>
          </a:xfrm>
          <a:prstGeom prst="rect">
            <a:avLst/>
          </a:prstGeom>
        </p:spPr>
        <p:txBody>
          <a:bodyPr wrap="square" lIns="0" tIns="0" rIns="0" bIns="0" rtlCol="0" anchor="t">
            <a:spAutoFit/>
          </a:bodyPr>
          <a:lstStyle/>
          <a:p>
            <a:pPr>
              <a:lnSpc>
                <a:spcPts val="4799"/>
              </a:lnSpc>
              <a:spcBef>
                <a:spcPct val="0"/>
              </a:spcBef>
            </a:pPr>
            <a:r>
              <a:rPr lang="en-US" sz="3999" dirty="0" err="1">
                <a:solidFill>
                  <a:srgbClr val="000000"/>
                </a:solidFill>
                <a:latin typeface="Mitr Semi-Bold"/>
              </a:rPr>
              <a:t>Phương</a:t>
            </a:r>
            <a:r>
              <a:rPr lang="en-US" sz="3999" dirty="0">
                <a:solidFill>
                  <a:srgbClr val="000000"/>
                </a:solidFill>
                <a:latin typeface="Mitr Semi-Bold"/>
              </a:rPr>
              <a:t> </a:t>
            </a:r>
            <a:r>
              <a:rPr lang="en-US" sz="3999" dirty="0" err="1">
                <a:solidFill>
                  <a:srgbClr val="000000"/>
                </a:solidFill>
                <a:latin typeface="Mitr Semi-Bold"/>
              </a:rPr>
              <a:t>pháp</a:t>
            </a:r>
            <a:r>
              <a:rPr lang="en-US" sz="3999" dirty="0">
                <a:solidFill>
                  <a:srgbClr val="000000"/>
                </a:solidFill>
                <a:latin typeface="Mitr Semi-Bold"/>
              </a:rPr>
              <a:t> </a:t>
            </a:r>
            <a:r>
              <a:rPr lang="en-US" sz="3999" dirty="0" err="1">
                <a:solidFill>
                  <a:srgbClr val="000000"/>
                </a:solidFill>
                <a:latin typeface="Mitr Semi-Bold"/>
              </a:rPr>
              <a:t>thu</a:t>
            </a:r>
            <a:r>
              <a:rPr lang="en-US" sz="3999" dirty="0">
                <a:solidFill>
                  <a:srgbClr val="000000"/>
                </a:solidFill>
                <a:latin typeface="Mitr Semi-Bold"/>
              </a:rPr>
              <a:t> </a:t>
            </a:r>
            <a:r>
              <a:rPr lang="en-US" sz="3999" dirty="0" err="1">
                <a:solidFill>
                  <a:srgbClr val="000000"/>
                </a:solidFill>
                <a:latin typeface="Mitr Semi-Bold"/>
              </a:rPr>
              <a:t>thập</a:t>
            </a:r>
            <a:r>
              <a:rPr lang="en-US" sz="3999" dirty="0">
                <a:solidFill>
                  <a:srgbClr val="000000"/>
                </a:solidFill>
                <a:latin typeface="Mitr Semi-Bold"/>
              </a:rPr>
              <a:t>:</a:t>
            </a:r>
          </a:p>
        </p:txBody>
      </p:sp>
      <p:sp>
        <p:nvSpPr>
          <p:cNvPr id="7" name="TextBox 7"/>
          <p:cNvSpPr txBox="1"/>
          <p:nvPr/>
        </p:nvSpPr>
        <p:spPr>
          <a:xfrm>
            <a:off x="1357952" y="2955325"/>
            <a:ext cx="11337642" cy="2752725"/>
          </a:xfrm>
          <a:prstGeom prst="rect">
            <a:avLst/>
          </a:prstGeom>
        </p:spPr>
        <p:txBody>
          <a:bodyPr lIns="0" tIns="0" rIns="0" bIns="0" rtlCol="0" anchor="t">
            <a:spAutoFit/>
          </a:bodyPr>
          <a:lstStyle/>
          <a:p>
            <a:pPr marL="647700" lvl="1" indent="-323850" algn="just">
              <a:lnSpc>
                <a:spcPts val="3600"/>
              </a:lnSpc>
              <a:buFont typeface="Arial"/>
              <a:buChar char="•"/>
            </a:pPr>
            <a:r>
              <a:rPr lang="en-US" sz="3000">
                <a:solidFill>
                  <a:srgbClr val="000000"/>
                </a:solidFill>
                <a:latin typeface="Mitr Semi-Bold"/>
              </a:rPr>
              <a:t>Website thu thập:  https://www.nhatot.com/mua-ban-can-ho-chung-cu-tp-ho-chi-minh</a:t>
            </a:r>
          </a:p>
          <a:p>
            <a:pPr algn="just">
              <a:lnSpc>
                <a:spcPts val="3600"/>
              </a:lnSpc>
            </a:pPr>
            <a:endParaRPr lang="en-US" sz="3000">
              <a:solidFill>
                <a:srgbClr val="000000"/>
              </a:solidFill>
              <a:latin typeface="Mitr Semi-Bold"/>
            </a:endParaRPr>
          </a:p>
          <a:p>
            <a:pPr marL="647700" lvl="1" indent="-323850" algn="just">
              <a:lnSpc>
                <a:spcPts val="3600"/>
              </a:lnSpc>
              <a:buFont typeface="Arial"/>
              <a:buChar char="•"/>
            </a:pPr>
            <a:r>
              <a:rPr lang="en-US" sz="3000">
                <a:solidFill>
                  <a:srgbClr val="000000"/>
                </a:solidFill>
                <a:latin typeface="Mitr Semi-Bold"/>
              </a:rPr>
              <a:t>Công cụ thu thập: hidden API, Developer Tools, selenium, request (Python)</a:t>
            </a:r>
          </a:p>
          <a:p>
            <a:pPr algn="just">
              <a:lnSpc>
                <a:spcPts val="3600"/>
              </a:lnSpc>
              <a:spcBef>
                <a:spcPct val="0"/>
              </a:spcBef>
            </a:pPr>
            <a:endParaRPr lang="en-US" sz="3000">
              <a:solidFill>
                <a:srgbClr val="000000"/>
              </a:solidFill>
              <a:latin typeface="Mitr Semi-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Freeform 2"/>
          <p:cNvSpPr/>
          <p:nvPr/>
        </p:nvSpPr>
        <p:spPr>
          <a:xfrm>
            <a:off x="3715239" y="3761634"/>
            <a:ext cx="10857522" cy="2763733"/>
          </a:xfrm>
          <a:custGeom>
            <a:avLst/>
            <a:gdLst/>
            <a:ahLst/>
            <a:cxnLst/>
            <a:rect l="l" t="t" r="r" b="b"/>
            <a:pathLst>
              <a:path w="10857522" h="2763733">
                <a:moveTo>
                  <a:pt x="0" y="0"/>
                </a:moveTo>
                <a:lnTo>
                  <a:pt x="10857522" y="0"/>
                </a:lnTo>
                <a:lnTo>
                  <a:pt x="10857522" y="2763732"/>
                </a:lnTo>
                <a:lnTo>
                  <a:pt x="0" y="276373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0D6E1"/>
        </a:solidFill>
        <a:effectLst/>
      </p:bgPr>
    </p:bg>
    <p:spTree>
      <p:nvGrpSpPr>
        <p:cNvPr id="1" name=""/>
        <p:cNvGrpSpPr/>
        <p:nvPr/>
      </p:nvGrpSpPr>
      <p:grpSpPr>
        <a:xfrm>
          <a:off x="0" y="0"/>
          <a:ext cx="0" cy="0"/>
          <a:chOff x="0" y="0"/>
          <a:chExt cx="0" cy="0"/>
        </a:xfrm>
      </p:grpSpPr>
      <p:sp>
        <p:nvSpPr>
          <p:cNvPr id="2" name="Freeform 2"/>
          <p:cNvSpPr/>
          <p:nvPr/>
        </p:nvSpPr>
        <p:spPr>
          <a:xfrm>
            <a:off x="744286" y="1628775"/>
            <a:ext cx="16799429" cy="8381254"/>
          </a:xfrm>
          <a:custGeom>
            <a:avLst/>
            <a:gdLst/>
            <a:ahLst/>
            <a:cxnLst/>
            <a:rect l="l" t="t" r="r" b="b"/>
            <a:pathLst>
              <a:path w="16799429" h="8381254">
                <a:moveTo>
                  <a:pt x="0" y="0"/>
                </a:moveTo>
                <a:lnTo>
                  <a:pt x="16799428" y="0"/>
                </a:lnTo>
                <a:lnTo>
                  <a:pt x="16799428" y="8381254"/>
                </a:lnTo>
                <a:lnTo>
                  <a:pt x="0" y="838125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4660582" y="728662"/>
            <a:ext cx="9055418" cy="615553"/>
          </a:xfrm>
          <a:prstGeom prst="rect">
            <a:avLst/>
          </a:prstGeom>
        </p:spPr>
        <p:txBody>
          <a:bodyPr wrap="square" lIns="0" tIns="0" rIns="0" bIns="0" rtlCol="0" anchor="t">
            <a:spAutoFit/>
          </a:bodyPr>
          <a:lstStyle/>
          <a:p>
            <a:pPr>
              <a:lnSpc>
                <a:spcPts val="4799"/>
              </a:lnSpc>
              <a:spcBef>
                <a:spcPct val="0"/>
              </a:spcBef>
            </a:pPr>
            <a:r>
              <a:rPr lang="en-US" sz="3999" dirty="0" err="1">
                <a:solidFill>
                  <a:srgbClr val="000000"/>
                </a:solidFill>
                <a:latin typeface="Mitr Semi-Bold"/>
              </a:rPr>
              <a:t>Một</a:t>
            </a:r>
            <a:r>
              <a:rPr lang="en-US" sz="3999" dirty="0">
                <a:solidFill>
                  <a:srgbClr val="000000"/>
                </a:solidFill>
                <a:latin typeface="Mitr Semi-Bold"/>
              </a:rPr>
              <a:t> </a:t>
            </a:r>
            <a:r>
              <a:rPr lang="en-US" sz="3999" dirty="0" err="1">
                <a:solidFill>
                  <a:srgbClr val="000000"/>
                </a:solidFill>
                <a:latin typeface="Mitr Semi-Bold"/>
              </a:rPr>
              <a:t>số</a:t>
            </a:r>
            <a:r>
              <a:rPr lang="en-US" sz="3999" dirty="0">
                <a:solidFill>
                  <a:srgbClr val="000000"/>
                </a:solidFill>
                <a:latin typeface="Mitr Semi-Bold"/>
              </a:rPr>
              <a:t> </a:t>
            </a:r>
            <a:r>
              <a:rPr lang="en-US" sz="3999" dirty="0" err="1">
                <a:solidFill>
                  <a:srgbClr val="000000"/>
                </a:solidFill>
                <a:latin typeface="Mitr Semi-Bold"/>
              </a:rPr>
              <a:t>thuộc</a:t>
            </a:r>
            <a:r>
              <a:rPr lang="en-US" sz="3999" dirty="0">
                <a:solidFill>
                  <a:srgbClr val="000000"/>
                </a:solidFill>
                <a:latin typeface="Mitr Semi-Bold"/>
              </a:rPr>
              <a:t> </a:t>
            </a:r>
            <a:r>
              <a:rPr lang="en-US" sz="3999" dirty="0" err="1">
                <a:solidFill>
                  <a:srgbClr val="000000"/>
                </a:solidFill>
                <a:latin typeface="Mitr Semi-Bold"/>
              </a:rPr>
              <a:t>tính</a:t>
            </a:r>
            <a:r>
              <a:rPr lang="en-US" sz="3999" dirty="0">
                <a:solidFill>
                  <a:srgbClr val="000000"/>
                </a:solidFill>
                <a:latin typeface="Mitr Semi-Bold"/>
              </a:rPr>
              <a:t> </a:t>
            </a:r>
            <a:r>
              <a:rPr lang="en-US" sz="3999" dirty="0" err="1">
                <a:solidFill>
                  <a:srgbClr val="000000"/>
                </a:solidFill>
                <a:latin typeface="Mitr Semi-Bold"/>
              </a:rPr>
              <a:t>trong</a:t>
            </a:r>
            <a:r>
              <a:rPr lang="en-US" sz="3999" dirty="0">
                <a:solidFill>
                  <a:srgbClr val="000000"/>
                </a:solidFill>
                <a:latin typeface="Mitr Semi-Bold"/>
              </a:rPr>
              <a:t> </a:t>
            </a:r>
            <a:r>
              <a:rPr lang="en-US" sz="3999" dirty="0" err="1">
                <a:solidFill>
                  <a:srgbClr val="000000"/>
                </a:solidFill>
                <a:latin typeface="Mitr Semi-Bold"/>
              </a:rPr>
              <a:t>bộ</a:t>
            </a:r>
            <a:r>
              <a:rPr lang="en-US" sz="3999" dirty="0">
                <a:solidFill>
                  <a:srgbClr val="000000"/>
                </a:solidFill>
                <a:latin typeface="Mitr Semi-Bold"/>
              </a:rPr>
              <a:t> </a:t>
            </a:r>
            <a:r>
              <a:rPr lang="en-US" sz="3999" dirty="0" err="1">
                <a:solidFill>
                  <a:srgbClr val="000000"/>
                </a:solidFill>
                <a:latin typeface="Mitr Semi-Bold"/>
              </a:rPr>
              <a:t>dữ</a:t>
            </a:r>
            <a:r>
              <a:rPr lang="en-US" sz="3999" dirty="0">
                <a:solidFill>
                  <a:srgbClr val="000000"/>
                </a:solidFill>
                <a:latin typeface="Mitr Semi-Bold"/>
              </a:rPr>
              <a:t> </a:t>
            </a:r>
            <a:r>
              <a:rPr lang="en-US" sz="3999" dirty="0" err="1">
                <a:solidFill>
                  <a:srgbClr val="000000"/>
                </a:solidFill>
                <a:latin typeface="Mitr Semi-Bold"/>
              </a:rPr>
              <a:t>liệu</a:t>
            </a:r>
            <a:r>
              <a:rPr lang="en-US" sz="3999" dirty="0">
                <a:solidFill>
                  <a:srgbClr val="000000"/>
                </a:solidFill>
                <a:latin typeface="Mitr Semi-Bold"/>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TextBox 2"/>
          <p:cNvSpPr txBox="1"/>
          <p:nvPr/>
        </p:nvSpPr>
        <p:spPr>
          <a:xfrm>
            <a:off x="5243274" y="159813"/>
            <a:ext cx="7801451" cy="1038213"/>
          </a:xfrm>
          <a:prstGeom prst="rect">
            <a:avLst/>
          </a:prstGeom>
        </p:spPr>
        <p:txBody>
          <a:bodyPr lIns="0" tIns="0" rIns="0" bIns="0" rtlCol="0" anchor="t">
            <a:spAutoFit/>
          </a:bodyPr>
          <a:lstStyle/>
          <a:p>
            <a:pPr algn="ctr">
              <a:lnSpc>
                <a:spcPts val="8400"/>
              </a:lnSpc>
            </a:pPr>
            <a:r>
              <a:rPr lang="en-US" sz="6000">
                <a:solidFill>
                  <a:srgbClr val="000000"/>
                </a:solidFill>
                <a:latin typeface="Mitr Bold"/>
              </a:rPr>
              <a:t>Tổng quan quy trình</a:t>
            </a:r>
          </a:p>
        </p:txBody>
      </p:sp>
      <p:sp>
        <p:nvSpPr>
          <p:cNvPr id="3" name="Freeform 3"/>
          <p:cNvSpPr/>
          <p:nvPr/>
        </p:nvSpPr>
        <p:spPr>
          <a:xfrm>
            <a:off x="840011" y="4285491"/>
            <a:ext cx="1985342" cy="1692955"/>
          </a:xfrm>
          <a:custGeom>
            <a:avLst/>
            <a:gdLst/>
            <a:ahLst/>
            <a:cxnLst/>
            <a:rect l="l" t="t" r="r" b="b"/>
            <a:pathLst>
              <a:path w="1985342" h="1692955">
                <a:moveTo>
                  <a:pt x="0" y="0"/>
                </a:moveTo>
                <a:lnTo>
                  <a:pt x="1985342" y="0"/>
                </a:lnTo>
                <a:lnTo>
                  <a:pt x="1985342" y="1692955"/>
                </a:lnTo>
                <a:lnTo>
                  <a:pt x="0" y="16929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4836993" y="4285491"/>
            <a:ext cx="1341667" cy="1692955"/>
          </a:xfrm>
          <a:custGeom>
            <a:avLst/>
            <a:gdLst/>
            <a:ahLst/>
            <a:cxnLst/>
            <a:rect l="l" t="t" r="r" b="b"/>
            <a:pathLst>
              <a:path w="1341667" h="1692955">
                <a:moveTo>
                  <a:pt x="0" y="0"/>
                </a:moveTo>
                <a:lnTo>
                  <a:pt x="1341667" y="0"/>
                </a:lnTo>
                <a:lnTo>
                  <a:pt x="1341667" y="1692955"/>
                </a:lnTo>
                <a:lnTo>
                  <a:pt x="0" y="16929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448678" y="1456337"/>
            <a:ext cx="1295111" cy="1692955"/>
          </a:xfrm>
          <a:custGeom>
            <a:avLst/>
            <a:gdLst/>
            <a:ahLst/>
            <a:cxnLst/>
            <a:rect l="l" t="t" r="r" b="b"/>
            <a:pathLst>
              <a:path w="1295111" h="1692955">
                <a:moveTo>
                  <a:pt x="0" y="0"/>
                </a:moveTo>
                <a:lnTo>
                  <a:pt x="1295110" y="0"/>
                </a:lnTo>
                <a:lnTo>
                  <a:pt x="1295110" y="1692955"/>
                </a:lnTo>
                <a:lnTo>
                  <a:pt x="0" y="16929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5129331" y="4285491"/>
            <a:ext cx="2593664" cy="1692955"/>
          </a:xfrm>
          <a:custGeom>
            <a:avLst/>
            <a:gdLst/>
            <a:ahLst/>
            <a:cxnLst/>
            <a:rect l="l" t="t" r="r" b="b"/>
            <a:pathLst>
              <a:path w="2593664" h="1692955">
                <a:moveTo>
                  <a:pt x="0" y="0"/>
                </a:moveTo>
                <a:lnTo>
                  <a:pt x="2593663" y="0"/>
                </a:lnTo>
                <a:lnTo>
                  <a:pt x="2593663" y="1692955"/>
                </a:lnTo>
                <a:lnTo>
                  <a:pt x="0" y="169295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7" name="Freeform 7"/>
          <p:cNvSpPr/>
          <p:nvPr/>
        </p:nvSpPr>
        <p:spPr>
          <a:xfrm>
            <a:off x="12247923" y="7320403"/>
            <a:ext cx="1752088" cy="1692955"/>
          </a:xfrm>
          <a:custGeom>
            <a:avLst/>
            <a:gdLst/>
            <a:ahLst/>
            <a:cxnLst/>
            <a:rect l="l" t="t" r="r" b="b"/>
            <a:pathLst>
              <a:path w="1752088" h="1692955">
                <a:moveTo>
                  <a:pt x="0" y="0"/>
                </a:moveTo>
                <a:lnTo>
                  <a:pt x="1752087" y="0"/>
                </a:lnTo>
                <a:lnTo>
                  <a:pt x="1752087" y="1692954"/>
                </a:lnTo>
                <a:lnTo>
                  <a:pt x="0" y="169295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8" name="Freeform 8"/>
          <p:cNvSpPr/>
          <p:nvPr/>
        </p:nvSpPr>
        <p:spPr>
          <a:xfrm>
            <a:off x="8166834" y="7320403"/>
            <a:ext cx="1576954" cy="1692955"/>
          </a:xfrm>
          <a:custGeom>
            <a:avLst/>
            <a:gdLst/>
            <a:ahLst/>
            <a:cxnLst/>
            <a:rect l="l" t="t" r="r" b="b"/>
            <a:pathLst>
              <a:path w="1576954" h="1692955">
                <a:moveTo>
                  <a:pt x="0" y="0"/>
                </a:moveTo>
                <a:lnTo>
                  <a:pt x="1576954" y="0"/>
                </a:lnTo>
                <a:lnTo>
                  <a:pt x="1576954" y="1692954"/>
                </a:lnTo>
                <a:lnTo>
                  <a:pt x="0" y="169295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9" name="TextBox 9"/>
          <p:cNvSpPr txBox="1"/>
          <p:nvPr/>
        </p:nvSpPr>
        <p:spPr>
          <a:xfrm>
            <a:off x="463370" y="6108620"/>
            <a:ext cx="2738623" cy="431799"/>
          </a:xfrm>
          <a:prstGeom prst="rect">
            <a:avLst/>
          </a:prstGeom>
        </p:spPr>
        <p:txBody>
          <a:bodyPr lIns="0" tIns="0" rIns="0" bIns="0" rtlCol="0" anchor="t">
            <a:spAutoFit/>
          </a:bodyPr>
          <a:lstStyle/>
          <a:p>
            <a:pPr algn="ctr">
              <a:lnSpc>
                <a:spcPts val="3500"/>
              </a:lnSpc>
            </a:pPr>
            <a:r>
              <a:rPr lang="en-US" sz="2500">
                <a:solidFill>
                  <a:srgbClr val="000000"/>
                </a:solidFill>
                <a:latin typeface="Inter"/>
              </a:rPr>
              <a:t>Thu thập dữ liệu</a:t>
            </a:r>
          </a:p>
        </p:txBody>
      </p:sp>
      <p:sp>
        <p:nvSpPr>
          <p:cNvPr id="10" name="TextBox 10"/>
          <p:cNvSpPr txBox="1"/>
          <p:nvPr/>
        </p:nvSpPr>
        <p:spPr>
          <a:xfrm>
            <a:off x="4945733" y="6076870"/>
            <a:ext cx="1124188" cy="431799"/>
          </a:xfrm>
          <a:prstGeom prst="rect">
            <a:avLst/>
          </a:prstGeom>
        </p:spPr>
        <p:txBody>
          <a:bodyPr lIns="0" tIns="0" rIns="0" bIns="0" rtlCol="0" anchor="t">
            <a:spAutoFit/>
          </a:bodyPr>
          <a:lstStyle/>
          <a:p>
            <a:pPr algn="ctr">
              <a:lnSpc>
                <a:spcPts val="3500"/>
              </a:lnSpc>
            </a:pPr>
            <a:r>
              <a:rPr lang="en-US" sz="2500">
                <a:solidFill>
                  <a:srgbClr val="000000"/>
                </a:solidFill>
                <a:latin typeface="Inter"/>
              </a:rPr>
              <a:t>Dữ liệu </a:t>
            </a:r>
          </a:p>
        </p:txBody>
      </p:sp>
      <p:sp>
        <p:nvSpPr>
          <p:cNvPr id="11" name="TextBox 11"/>
          <p:cNvSpPr txBox="1"/>
          <p:nvPr/>
        </p:nvSpPr>
        <p:spPr>
          <a:xfrm>
            <a:off x="8238444" y="3256453"/>
            <a:ext cx="1715579" cy="869949"/>
          </a:xfrm>
          <a:prstGeom prst="rect">
            <a:avLst/>
          </a:prstGeom>
        </p:spPr>
        <p:txBody>
          <a:bodyPr lIns="0" tIns="0" rIns="0" bIns="0" rtlCol="0" anchor="t">
            <a:spAutoFit/>
          </a:bodyPr>
          <a:lstStyle/>
          <a:p>
            <a:pPr algn="ctr">
              <a:lnSpc>
                <a:spcPts val="3500"/>
              </a:lnSpc>
            </a:pPr>
            <a:r>
              <a:rPr lang="en-US" sz="2500">
                <a:solidFill>
                  <a:srgbClr val="000000"/>
                </a:solidFill>
                <a:latin typeface="Inter"/>
              </a:rPr>
              <a:t>Xác định bài toán</a:t>
            </a:r>
          </a:p>
        </p:txBody>
      </p:sp>
      <p:sp>
        <p:nvSpPr>
          <p:cNvPr id="12" name="Freeform 12"/>
          <p:cNvSpPr/>
          <p:nvPr/>
        </p:nvSpPr>
        <p:spPr>
          <a:xfrm>
            <a:off x="12189363" y="1456337"/>
            <a:ext cx="1810647" cy="1692955"/>
          </a:xfrm>
          <a:custGeom>
            <a:avLst/>
            <a:gdLst/>
            <a:ahLst/>
            <a:cxnLst/>
            <a:rect l="l" t="t" r="r" b="b"/>
            <a:pathLst>
              <a:path w="1810647" h="1692955">
                <a:moveTo>
                  <a:pt x="0" y="0"/>
                </a:moveTo>
                <a:lnTo>
                  <a:pt x="1810647" y="0"/>
                </a:lnTo>
                <a:lnTo>
                  <a:pt x="1810647" y="1692955"/>
                </a:lnTo>
                <a:lnTo>
                  <a:pt x="0" y="169295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TextBox 13"/>
          <p:cNvSpPr txBox="1"/>
          <p:nvPr/>
        </p:nvSpPr>
        <p:spPr>
          <a:xfrm>
            <a:off x="12189363" y="3256453"/>
            <a:ext cx="1810647" cy="869949"/>
          </a:xfrm>
          <a:prstGeom prst="rect">
            <a:avLst/>
          </a:prstGeom>
        </p:spPr>
        <p:txBody>
          <a:bodyPr lIns="0" tIns="0" rIns="0" bIns="0" rtlCol="0" anchor="t">
            <a:spAutoFit/>
          </a:bodyPr>
          <a:lstStyle/>
          <a:p>
            <a:pPr algn="ctr">
              <a:lnSpc>
                <a:spcPts val="3500"/>
              </a:lnSpc>
            </a:pPr>
            <a:r>
              <a:rPr lang="en-US" sz="2500">
                <a:solidFill>
                  <a:srgbClr val="000000"/>
                </a:solidFill>
                <a:latin typeface="Inter"/>
              </a:rPr>
              <a:t>Tiền xử lý dữ liệu</a:t>
            </a:r>
          </a:p>
        </p:txBody>
      </p:sp>
      <p:sp>
        <p:nvSpPr>
          <p:cNvPr id="14" name="TextBox 14"/>
          <p:cNvSpPr txBox="1"/>
          <p:nvPr/>
        </p:nvSpPr>
        <p:spPr>
          <a:xfrm>
            <a:off x="15027696" y="6076870"/>
            <a:ext cx="2796934" cy="869949"/>
          </a:xfrm>
          <a:prstGeom prst="rect">
            <a:avLst/>
          </a:prstGeom>
        </p:spPr>
        <p:txBody>
          <a:bodyPr lIns="0" tIns="0" rIns="0" bIns="0" rtlCol="0" anchor="t">
            <a:spAutoFit/>
          </a:bodyPr>
          <a:lstStyle/>
          <a:p>
            <a:pPr algn="ctr">
              <a:lnSpc>
                <a:spcPts val="3500"/>
              </a:lnSpc>
            </a:pPr>
            <a:r>
              <a:rPr lang="en-US" sz="2500">
                <a:solidFill>
                  <a:srgbClr val="000000"/>
                </a:solidFill>
                <a:latin typeface="Inter"/>
              </a:rPr>
              <a:t>Phân tích và trực quan dữ liệu</a:t>
            </a:r>
          </a:p>
        </p:txBody>
      </p:sp>
      <p:sp>
        <p:nvSpPr>
          <p:cNvPr id="15" name="TextBox 15"/>
          <p:cNvSpPr txBox="1"/>
          <p:nvPr/>
        </p:nvSpPr>
        <p:spPr>
          <a:xfrm>
            <a:off x="11717588" y="9127657"/>
            <a:ext cx="2812756" cy="860425"/>
          </a:xfrm>
          <a:prstGeom prst="rect">
            <a:avLst/>
          </a:prstGeom>
        </p:spPr>
        <p:txBody>
          <a:bodyPr lIns="0" tIns="0" rIns="0" bIns="0" rtlCol="0" anchor="t">
            <a:spAutoFit/>
          </a:bodyPr>
          <a:lstStyle/>
          <a:p>
            <a:pPr algn="ctr">
              <a:lnSpc>
                <a:spcPts val="3499"/>
              </a:lnSpc>
            </a:pPr>
            <a:r>
              <a:rPr lang="en-US" sz="2499">
                <a:solidFill>
                  <a:srgbClr val="000000"/>
                </a:solidFill>
                <a:latin typeface="Inter"/>
              </a:rPr>
              <a:t>Lựa chọn mô hình và huấn luyện</a:t>
            </a:r>
          </a:p>
        </p:txBody>
      </p:sp>
      <p:sp>
        <p:nvSpPr>
          <p:cNvPr id="16" name="TextBox 16"/>
          <p:cNvSpPr txBox="1"/>
          <p:nvPr/>
        </p:nvSpPr>
        <p:spPr>
          <a:xfrm>
            <a:off x="7465767" y="9118132"/>
            <a:ext cx="2979088" cy="869949"/>
          </a:xfrm>
          <a:prstGeom prst="rect">
            <a:avLst/>
          </a:prstGeom>
        </p:spPr>
        <p:txBody>
          <a:bodyPr lIns="0" tIns="0" rIns="0" bIns="0" rtlCol="0" anchor="t">
            <a:spAutoFit/>
          </a:bodyPr>
          <a:lstStyle/>
          <a:p>
            <a:pPr algn="ctr">
              <a:lnSpc>
                <a:spcPts val="3500"/>
              </a:lnSpc>
            </a:pPr>
            <a:r>
              <a:rPr lang="en-US" sz="2500">
                <a:solidFill>
                  <a:srgbClr val="000000"/>
                </a:solidFill>
                <a:latin typeface="Inter"/>
              </a:rPr>
              <a:t>Phân tích, đánh giá kết quả</a:t>
            </a:r>
          </a:p>
        </p:txBody>
      </p:sp>
      <p:sp>
        <p:nvSpPr>
          <p:cNvPr id="17" name="AutoShape 17"/>
          <p:cNvSpPr/>
          <p:nvPr/>
        </p:nvSpPr>
        <p:spPr>
          <a:xfrm>
            <a:off x="2825353" y="5131968"/>
            <a:ext cx="2011640"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18" name="AutoShape 18"/>
          <p:cNvSpPr/>
          <p:nvPr/>
        </p:nvSpPr>
        <p:spPr>
          <a:xfrm flipV="1">
            <a:off x="6178660" y="2302814"/>
            <a:ext cx="2270018" cy="2829154"/>
          </a:xfrm>
          <a:prstGeom prst="line">
            <a:avLst/>
          </a:prstGeom>
          <a:ln w="38100" cap="flat">
            <a:solidFill>
              <a:srgbClr val="000000"/>
            </a:solidFill>
            <a:prstDash val="solid"/>
            <a:headEnd type="none" w="sm" len="sm"/>
            <a:tailEnd type="arrow" w="med" len="sm"/>
          </a:ln>
        </p:spPr>
        <p:txBody>
          <a:bodyPr/>
          <a:lstStyle/>
          <a:p>
            <a:endParaRPr lang="en-US"/>
          </a:p>
        </p:txBody>
      </p:sp>
      <p:sp>
        <p:nvSpPr>
          <p:cNvPr id="19" name="AutoShape 19"/>
          <p:cNvSpPr/>
          <p:nvPr/>
        </p:nvSpPr>
        <p:spPr>
          <a:xfrm flipV="1">
            <a:off x="9743788" y="2302814"/>
            <a:ext cx="2445575"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20" name="AutoShape 20"/>
          <p:cNvSpPr/>
          <p:nvPr/>
        </p:nvSpPr>
        <p:spPr>
          <a:xfrm>
            <a:off x="14000010" y="2302814"/>
            <a:ext cx="1129320" cy="2829154"/>
          </a:xfrm>
          <a:prstGeom prst="line">
            <a:avLst/>
          </a:prstGeom>
          <a:ln w="38100" cap="flat">
            <a:solidFill>
              <a:srgbClr val="000000"/>
            </a:solidFill>
            <a:prstDash val="solid"/>
            <a:headEnd type="none" w="sm" len="sm"/>
            <a:tailEnd type="arrow" w="med" len="sm"/>
          </a:ln>
        </p:spPr>
        <p:txBody>
          <a:bodyPr/>
          <a:lstStyle/>
          <a:p>
            <a:endParaRPr lang="en-US"/>
          </a:p>
        </p:txBody>
      </p:sp>
      <p:sp>
        <p:nvSpPr>
          <p:cNvPr id="21" name="AutoShape 21"/>
          <p:cNvSpPr/>
          <p:nvPr/>
        </p:nvSpPr>
        <p:spPr>
          <a:xfrm flipH="1">
            <a:off x="14000010" y="5131968"/>
            <a:ext cx="1129320" cy="3034912"/>
          </a:xfrm>
          <a:prstGeom prst="line">
            <a:avLst/>
          </a:prstGeom>
          <a:ln w="38100" cap="flat">
            <a:solidFill>
              <a:srgbClr val="000000"/>
            </a:solidFill>
            <a:prstDash val="solid"/>
            <a:headEnd type="none" w="sm" len="sm"/>
            <a:tailEnd type="arrow" w="med" len="sm"/>
          </a:ln>
        </p:spPr>
        <p:txBody>
          <a:bodyPr/>
          <a:lstStyle/>
          <a:p>
            <a:endParaRPr lang="en-US"/>
          </a:p>
        </p:txBody>
      </p:sp>
      <p:sp>
        <p:nvSpPr>
          <p:cNvPr id="22" name="AutoShape 22"/>
          <p:cNvSpPr/>
          <p:nvPr/>
        </p:nvSpPr>
        <p:spPr>
          <a:xfrm flipH="1">
            <a:off x="9743788" y="8166880"/>
            <a:ext cx="2504134" cy="0"/>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Freeform 2"/>
          <p:cNvSpPr/>
          <p:nvPr/>
        </p:nvSpPr>
        <p:spPr>
          <a:xfrm>
            <a:off x="12694975" y="6266412"/>
            <a:ext cx="2947439" cy="2920644"/>
          </a:xfrm>
          <a:custGeom>
            <a:avLst/>
            <a:gdLst/>
            <a:ahLst/>
            <a:cxnLst/>
            <a:rect l="l" t="t" r="r" b="b"/>
            <a:pathLst>
              <a:path w="2947439" h="2920644">
                <a:moveTo>
                  <a:pt x="0" y="0"/>
                </a:moveTo>
                <a:lnTo>
                  <a:pt x="2947439" y="0"/>
                </a:lnTo>
                <a:lnTo>
                  <a:pt x="2947439" y="2920644"/>
                </a:lnTo>
                <a:lnTo>
                  <a:pt x="0" y="292064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328776" y="1483178"/>
            <a:ext cx="3679836" cy="2971468"/>
          </a:xfrm>
          <a:custGeom>
            <a:avLst/>
            <a:gdLst/>
            <a:ahLst/>
            <a:cxnLst/>
            <a:rect l="l" t="t" r="r" b="b"/>
            <a:pathLst>
              <a:path w="3679836" h="2971468">
                <a:moveTo>
                  <a:pt x="0" y="0"/>
                </a:moveTo>
                <a:lnTo>
                  <a:pt x="3679837" y="0"/>
                </a:lnTo>
                <a:lnTo>
                  <a:pt x="3679837" y="2971468"/>
                </a:lnTo>
                <a:lnTo>
                  <a:pt x="0" y="29714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2054113" y="1483178"/>
            <a:ext cx="2354888" cy="2971468"/>
          </a:xfrm>
          <a:custGeom>
            <a:avLst/>
            <a:gdLst/>
            <a:ahLst/>
            <a:cxnLst/>
            <a:rect l="l" t="t" r="r" b="b"/>
            <a:pathLst>
              <a:path w="2354888" h="2971468">
                <a:moveTo>
                  <a:pt x="0" y="0"/>
                </a:moveTo>
                <a:lnTo>
                  <a:pt x="2354888" y="0"/>
                </a:lnTo>
                <a:lnTo>
                  <a:pt x="2354888" y="2971468"/>
                </a:lnTo>
                <a:lnTo>
                  <a:pt x="0" y="29714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AutoShape 5"/>
          <p:cNvSpPr/>
          <p:nvPr/>
        </p:nvSpPr>
        <p:spPr>
          <a:xfrm>
            <a:off x="14168695" y="4454646"/>
            <a:ext cx="0" cy="1811766"/>
          </a:xfrm>
          <a:prstGeom prst="line">
            <a:avLst/>
          </a:prstGeom>
          <a:ln w="38100" cap="flat">
            <a:solidFill>
              <a:srgbClr val="000000"/>
            </a:solidFill>
            <a:prstDash val="solid"/>
            <a:headEnd type="none" w="sm" len="sm"/>
            <a:tailEnd type="arrow" w="med" len="sm"/>
          </a:ln>
        </p:spPr>
        <p:txBody>
          <a:bodyPr/>
          <a:lstStyle/>
          <a:p>
            <a:endParaRPr lang="en-US"/>
          </a:p>
        </p:txBody>
      </p:sp>
      <p:sp>
        <p:nvSpPr>
          <p:cNvPr id="6" name="AutoShape 6"/>
          <p:cNvSpPr/>
          <p:nvPr/>
        </p:nvSpPr>
        <p:spPr>
          <a:xfrm flipH="1">
            <a:off x="9864588" y="7726734"/>
            <a:ext cx="2830388" cy="0"/>
          </a:xfrm>
          <a:prstGeom prst="line">
            <a:avLst/>
          </a:prstGeom>
          <a:ln w="38100" cap="flat">
            <a:solidFill>
              <a:srgbClr val="000000"/>
            </a:solidFill>
            <a:prstDash val="solid"/>
            <a:headEnd type="none" w="sm" len="sm"/>
            <a:tailEnd type="arrow" w="med" len="sm"/>
          </a:ln>
        </p:spPr>
        <p:txBody>
          <a:bodyPr/>
          <a:lstStyle/>
          <a:p>
            <a:endParaRPr lang="en-US"/>
          </a:p>
        </p:txBody>
      </p:sp>
      <p:sp>
        <p:nvSpPr>
          <p:cNvPr id="7" name="Freeform 7"/>
          <p:cNvSpPr/>
          <p:nvPr/>
        </p:nvSpPr>
        <p:spPr>
          <a:xfrm>
            <a:off x="1913808" y="6298773"/>
            <a:ext cx="2476863" cy="2855922"/>
          </a:xfrm>
          <a:custGeom>
            <a:avLst/>
            <a:gdLst/>
            <a:ahLst/>
            <a:cxnLst/>
            <a:rect l="l" t="t" r="r" b="b"/>
            <a:pathLst>
              <a:path w="2476863" h="2855922">
                <a:moveTo>
                  <a:pt x="0" y="0"/>
                </a:moveTo>
                <a:lnTo>
                  <a:pt x="2476863" y="0"/>
                </a:lnTo>
                <a:lnTo>
                  <a:pt x="2476863" y="2855922"/>
                </a:lnTo>
                <a:lnTo>
                  <a:pt x="0" y="285592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8" name="Freeform 8"/>
          <p:cNvSpPr/>
          <p:nvPr/>
        </p:nvSpPr>
        <p:spPr>
          <a:xfrm>
            <a:off x="6931500" y="1386401"/>
            <a:ext cx="3165022" cy="3165022"/>
          </a:xfrm>
          <a:custGeom>
            <a:avLst/>
            <a:gdLst/>
            <a:ahLst/>
            <a:cxnLst/>
            <a:rect l="l" t="t" r="r" b="b"/>
            <a:pathLst>
              <a:path w="3165022" h="3165022">
                <a:moveTo>
                  <a:pt x="0" y="0"/>
                </a:moveTo>
                <a:lnTo>
                  <a:pt x="3165022" y="0"/>
                </a:lnTo>
                <a:lnTo>
                  <a:pt x="3165022" y="3165022"/>
                </a:lnTo>
                <a:lnTo>
                  <a:pt x="0" y="31650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9" name="AutoShape 9"/>
          <p:cNvSpPr/>
          <p:nvPr/>
        </p:nvSpPr>
        <p:spPr>
          <a:xfrm>
            <a:off x="4409001" y="2968912"/>
            <a:ext cx="2522499" cy="559072"/>
          </a:xfrm>
          <a:prstGeom prst="line">
            <a:avLst/>
          </a:prstGeom>
          <a:ln w="38100" cap="flat">
            <a:solidFill>
              <a:srgbClr val="000000"/>
            </a:solidFill>
            <a:prstDash val="solid"/>
            <a:headEnd type="none" w="sm" len="sm"/>
            <a:tailEnd type="arrow" w="med" len="sm"/>
          </a:ln>
        </p:spPr>
        <p:txBody>
          <a:bodyPr/>
          <a:lstStyle/>
          <a:p>
            <a:endParaRPr lang="en-US"/>
          </a:p>
        </p:txBody>
      </p:sp>
      <p:sp>
        <p:nvSpPr>
          <p:cNvPr id="10" name="AutoShape 10"/>
          <p:cNvSpPr/>
          <p:nvPr/>
        </p:nvSpPr>
        <p:spPr>
          <a:xfrm>
            <a:off x="10096522" y="2968912"/>
            <a:ext cx="2652728" cy="464042"/>
          </a:xfrm>
          <a:prstGeom prst="line">
            <a:avLst/>
          </a:prstGeom>
          <a:ln w="38100" cap="flat">
            <a:solidFill>
              <a:srgbClr val="000000"/>
            </a:solidFill>
            <a:prstDash val="solid"/>
            <a:headEnd type="none" w="sm" len="sm"/>
            <a:tailEnd type="arrow" w="med" len="sm"/>
          </a:ln>
        </p:spPr>
        <p:txBody>
          <a:bodyPr/>
          <a:lstStyle/>
          <a:p>
            <a:endParaRPr lang="en-US"/>
          </a:p>
        </p:txBody>
      </p:sp>
      <p:sp>
        <p:nvSpPr>
          <p:cNvPr id="11" name="Freeform 11"/>
          <p:cNvSpPr/>
          <p:nvPr/>
        </p:nvSpPr>
        <p:spPr>
          <a:xfrm>
            <a:off x="7008666" y="6298773"/>
            <a:ext cx="2855922" cy="2855922"/>
          </a:xfrm>
          <a:custGeom>
            <a:avLst/>
            <a:gdLst/>
            <a:ahLst/>
            <a:cxnLst/>
            <a:rect l="l" t="t" r="r" b="b"/>
            <a:pathLst>
              <a:path w="2855922" h="2855922">
                <a:moveTo>
                  <a:pt x="0" y="0"/>
                </a:moveTo>
                <a:lnTo>
                  <a:pt x="2855922" y="0"/>
                </a:lnTo>
                <a:lnTo>
                  <a:pt x="2855922" y="2855922"/>
                </a:lnTo>
                <a:lnTo>
                  <a:pt x="0" y="2855922"/>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TextBox 12"/>
          <p:cNvSpPr txBox="1"/>
          <p:nvPr/>
        </p:nvSpPr>
        <p:spPr>
          <a:xfrm>
            <a:off x="5744289" y="-9525"/>
            <a:ext cx="6950686" cy="1038225"/>
          </a:xfrm>
          <a:prstGeom prst="rect">
            <a:avLst/>
          </a:prstGeom>
        </p:spPr>
        <p:txBody>
          <a:bodyPr wrap="square" lIns="0" tIns="0" rIns="0" bIns="0" rtlCol="0" anchor="t">
            <a:spAutoFit/>
          </a:bodyPr>
          <a:lstStyle/>
          <a:p>
            <a:pPr algn="ctr">
              <a:lnSpc>
                <a:spcPts val="8400"/>
              </a:lnSpc>
            </a:pPr>
            <a:r>
              <a:rPr lang="en-US" sz="6000" dirty="0" err="1">
                <a:solidFill>
                  <a:srgbClr val="000000"/>
                </a:solidFill>
                <a:latin typeface="Mitr Bold"/>
              </a:rPr>
              <a:t>Tiền</a:t>
            </a:r>
            <a:r>
              <a:rPr lang="en-US" sz="6000" dirty="0">
                <a:solidFill>
                  <a:srgbClr val="000000"/>
                </a:solidFill>
                <a:latin typeface="Mitr Bold"/>
              </a:rPr>
              <a:t> </a:t>
            </a:r>
            <a:r>
              <a:rPr lang="en-US" sz="6000" dirty="0" err="1">
                <a:solidFill>
                  <a:srgbClr val="000000"/>
                </a:solidFill>
                <a:latin typeface="Mitr Bold"/>
              </a:rPr>
              <a:t>xử</a:t>
            </a:r>
            <a:r>
              <a:rPr lang="en-US" sz="6000" dirty="0">
                <a:solidFill>
                  <a:srgbClr val="000000"/>
                </a:solidFill>
                <a:latin typeface="Mitr Bold"/>
              </a:rPr>
              <a:t> </a:t>
            </a:r>
            <a:r>
              <a:rPr lang="en-US" sz="6000" dirty="0" err="1">
                <a:solidFill>
                  <a:srgbClr val="000000"/>
                </a:solidFill>
                <a:latin typeface="Mitr Bold"/>
              </a:rPr>
              <a:t>lý</a:t>
            </a:r>
            <a:r>
              <a:rPr lang="en-US" sz="6000" dirty="0">
                <a:solidFill>
                  <a:srgbClr val="000000"/>
                </a:solidFill>
                <a:latin typeface="Mitr Bold"/>
              </a:rPr>
              <a:t> </a:t>
            </a:r>
            <a:r>
              <a:rPr lang="en-US" sz="6000" dirty="0" err="1">
                <a:solidFill>
                  <a:srgbClr val="000000"/>
                </a:solidFill>
                <a:latin typeface="Mitr Bold"/>
              </a:rPr>
              <a:t>dữ</a:t>
            </a:r>
            <a:r>
              <a:rPr lang="en-US" sz="6000" dirty="0">
                <a:solidFill>
                  <a:srgbClr val="000000"/>
                </a:solidFill>
                <a:latin typeface="Mitr Bold"/>
              </a:rPr>
              <a:t> </a:t>
            </a:r>
            <a:r>
              <a:rPr lang="en-US" sz="6000" dirty="0" err="1">
                <a:solidFill>
                  <a:srgbClr val="000000"/>
                </a:solidFill>
                <a:latin typeface="Mitr Bold"/>
              </a:rPr>
              <a:t>liệu</a:t>
            </a:r>
            <a:endParaRPr lang="en-US" sz="6000" dirty="0">
              <a:solidFill>
                <a:srgbClr val="000000"/>
              </a:solidFill>
              <a:latin typeface="Mitr Bold"/>
            </a:endParaRPr>
          </a:p>
        </p:txBody>
      </p:sp>
      <p:sp>
        <p:nvSpPr>
          <p:cNvPr id="13" name="TextBox 13"/>
          <p:cNvSpPr txBox="1"/>
          <p:nvPr/>
        </p:nvSpPr>
        <p:spPr>
          <a:xfrm>
            <a:off x="1805486" y="4581525"/>
            <a:ext cx="2852142" cy="523875"/>
          </a:xfrm>
          <a:prstGeom prst="rect">
            <a:avLst/>
          </a:prstGeom>
        </p:spPr>
        <p:txBody>
          <a:bodyPr lIns="0" tIns="0" rIns="0" bIns="0" rtlCol="0" anchor="t">
            <a:spAutoFit/>
          </a:bodyPr>
          <a:lstStyle/>
          <a:p>
            <a:pPr algn="ctr">
              <a:lnSpc>
                <a:spcPts val="4200"/>
              </a:lnSpc>
            </a:pPr>
            <a:r>
              <a:rPr lang="en-US" sz="3000">
                <a:solidFill>
                  <a:srgbClr val="000000"/>
                </a:solidFill>
                <a:latin typeface="Inter"/>
              </a:rPr>
              <a:t>Dữ liệu thu thập</a:t>
            </a:r>
          </a:p>
        </p:txBody>
      </p:sp>
      <p:sp>
        <p:nvSpPr>
          <p:cNvPr id="14" name="TextBox 14"/>
          <p:cNvSpPr txBox="1"/>
          <p:nvPr/>
        </p:nvSpPr>
        <p:spPr>
          <a:xfrm>
            <a:off x="6857549" y="4581525"/>
            <a:ext cx="3312923" cy="1057275"/>
          </a:xfrm>
          <a:prstGeom prst="rect">
            <a:avLst/>
          </a:prstGeom>
        </p:spPr>
        <p:txBody>
          <a:bodyPr lIns="0" tIns="0" rIns="0" bIns="0" rtlCol="0" anchor="t">
            <a:spAutoFit/>
          </a:bodyPr>
          <a:lstStyle/>
          <a:p>
            <a:pPr algn="ctr">
              <a:lnSpc>
                <a:spcPts val="4200"/>
              </a:lnSpc>
            </a:pPr>
            <a:r>
              <a:rPr lang="en-US" sz="3000">
                <a:solidFill>
                  <a:srgbClr val="000000"/>
                </a:solidFill>
                <a:latin typeface="Inter"/>
              </a:rPr>
              <a:t>Xóa các cột không cần thiết</a:t>
            </a:r>
          </a:p>
        </p:txBody>
      </p:sp>
      <p:sp>
        <p:nvSpPr>
          <p:cNvPr id="15" name="TextBox 15"/>
          <p:cNvSpPr txBox="1"/>
          <p:nvPr/>
        </p:nvSpPr>
        <p:spPr>
          <a:xfrm>
            <a:off x="14269630" y="4387971"/>
            <a:ext cx="2212884" cy="1057275"/>
          </a:xfrm>
          <a:prstGeom prst="rect">
            <a:avLst/>
          </a:prstGeom>
        </p:spPr>
        <p:txBody>
          <a:bodyPr lIns="0" tIns="0" rIns="0" bIns="0" rtlCol="0" anchor="t">
            <a:spAutoFit/>
          </a:bodyPr>
          <a:lstStyle/>
          <a:p>
            <a:pPr algn="ctr">
              <a:lnSpc>
                <a:spcPts val="4200"/>
              </a:lnSpc>
            </a:pPr>
            <a:r>
              <a:rPr lang="en-US" sz="3000">
                <a:solidFill>
                  <a:srgbClr val="000000"/>
                </a:solidFill>
                <a:latin typeface="Inter"/>
              </a:rPr>
              <a:t>Trích xuất dữ liệu</a:t>
            </a:r>
          </a:p>
        </p:txBody>
      </p:sp>
      <p:sp>
        <p:nvSpPr>
          <p:cNvPr id="16" name="TextBox 16"/>
          <p:cNvSpPr txBox="1"/>
          <p:nvPr/>
        </p:nvSpPr>
        <p:spPr>
          <a:xfrm>
            <a:off x="7008666" y="9120381"/>
            <a:ext cx="3320236" cy="1057275"/>
          </a:xfrm>
          <a:prstGeom prst="rect">
            <a:avLst/>
          </a:prstGeom>
        </p:spPr>
        <p:txBody>
          <a:bodyPr lIns="0" tIns="0" rIns="0" bIns="0" rtlCol="0" anchor="t">
            <a:spAutoFit/>
          </a:bodyPr>
          <a:lstStyle/>
          <a:p>
            <a:pPr algn="ctr">
              <a:lnSpc>
                <a:spcPts val="4200"/>
              </a:lnSpc>
            </a:pPr>
            <a:r>
              <a:rPr lang="en-US" sz="3000">
                <a:solidFill>
                  <a:srgbClr val="000000"/>
                </a:solidFill>
                <a:latin typeface="Inter"/>
              </a:rPr>
              <a:t>Định dạng, chuẩn hóa dữ liệu</a:t>
            </a:r>
          </a:p>
        </p:txBody>
      </p:sp>
      <p:sp>
        <p:nvSpPr>
          <p:cNvPr id="17" name="TextBox 17"/>
          <p:cNvSpPr txBox="1"/>
          <p:nvPr/>
        </p:nvSpPr>
        <p:spPr>
          <a:xfrm>
            <a:off x="12749250" y="9191625"/>
            <a:ext cx="2838890" cy="1057275"/>
          </a:xfrm>
          <a:prstGeom prst="rect">
            <a:avLst/>
          </a:prstGeom>
        </p:spPr>
        <p:txBody>
          <a:bodyPr lIns="0" tIns="0" rIns="0" bIns="0" rtlCol="0" anchor="t">
            <a:spAutoFit/>
          </a:bodyPr>
          <a:lstStyle/>
          <a:p>
            <a:pPr algn="ctr">
              <a:lnSpc>
                <a:spcPts val="4200"/>
              </a:lnSpc>
            </a:pPr>
            <a:r>
              <a:rPr lang="en-US" sz="3000">
                <a:solidFill>
                  <a:srgbClr val="000000"/>
                </a:solidFill>
                <a:latin typeface="Inter"/>
              </a:rPr>
              <a:t>Xử lý giá trị NaN, Outliers</a:t>
            </a:r>
          </a:p>
        </p:txBody>
      </p:sp>
      <p:sp>
        <p:nvSpPr>
          <p:cNvPr id="18" name="TextBox 18"/>
          <p:cNvSpPr txBox="1"/>
          <p:nvPr/>
        </p:nvSpPr>
        <p:spPr>
          <a:xfrm>
            <a:off x="2285763" y="9229725"/>
            <a:ext cx="1732955" cy="523875"/>
          </a:xfrm>
          <a:prstGeom prst="rect">
            <a:avLst/>
          </a:prstGeom>
        </p:spPr>
        <p:txBody>
          <a:bodyPr lIns="0" tIns="0" rIns="0" bIns="0" rtlCol="0" anchor="t">
            <a:spAutoFit/>
          </a:bodyPr>
          <a:lstStyle/>
          <a:p>
            <a:pPr algn="ctr">
              <a:lnSpc>
                <a:spcPts val="4200"/>
              </a:lnSpc>
            </a:pPr>
            <a:r>
              <a:rPr lang="en-US" sz="3000">
                <a:solidFill>
                  <a:srgbClr val="000000"/>
                </a:solidFill>
                <a:latin typeface="Inter"/>
              </a:rPr>
              <a:t>Tidy Data</a:t>
            </a:r>
          </a:p>
        </p:txBody>
      </p:sp>
      <p:sp>
        <p:nvSpPr>
          <p:cNvPr id="19" name="AutoShape 19"/>
          <p:cNvSpPr/>
          <p:nvPr/>
        </p:nvSpPr>
        <p:spPr>
          <a:xfrm flipH="1" flipV="1">
            <a:off x="4390671" y="7726734"/>
            <a:ext cx="2617994" cy="0"/>
          </a:xfrm>
          <a:prstGeom prst="line">
            <a:avLst/>
          </a:prstGeom>
          <a:ln w="38100" cap="flat">
            <a:solidFill>
              <a:srgbClr val="000000"/>
            </a:solidFill>
            <a:prstDash val="solid"/>
            <a:headEnd type="none" w="sm" len="sm"/>
            <a:tailEnd type="arrow" w="med" len="sm"/>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TextBox 2"/>
          <p:cNvSpPr txBox="1"/>
          <p:nvPr/>
        </p:nvSpPr>
        <p:spPr>
          <a:xfrm>
            <a:off x="1028700" y="165100"/>
            <a:ext cx="10069473" cy="863600"/>
          </a:xfrm>
          <a:prstGeom prst="rect">
            <a:avLst/>
          </a:prstGeom>
        </p:spPr>
        <p:txBody>
          <a:bodyPr lIns="0" tIns="0" rIns="0" bIns="0" rtlCol="0" anchor="t">
            <a:spAutoFit/>
          </a:bodyPr>
          <a:lstStyle/>
          <a:p>
            <a:pPr algn="ctr">
              <a:lnSpc>
                <a:spcPts val="7000"/>
              </a:lnSpc>
            </a:pPr>
            <a:r>
              <a:rPr lang="en-US" sz="5000">
                <a:solidFill>
                  <a:srgbClr val="000000"/>
                </a:solidFill>
                <a:latin typeface="Mitr"/>
              </a:rPr>
              <a:t>1 . Xóa các cột không cần thiết</a:t>
            </a:r>
          </a:p>
        </p:txBody>
      </p:sp>
      <p:sp>
        <p:nvSpPr>
          <p:cNvPr id="3" name="TextBox 3"/>
          <p:cNvSpPr txBox="1"/>
          <p:nvPr/>
        </p:nvSpPr>
        <p:spPr>
          <a:xfrm>
            <a:off x="1028700" y="1225015"/>
            <a:ext cx="15687556" cy="3565079"/>
          </a:xfrm>
          <a:prstGeom prst="rect">
            <a:avLst/>
          </a:prstGeom>
        </p:spPr>
        <p:txBody>
          <a:bodyPr lIns="0" tIns="0" rIns="0" bIns="0" rtlCol="0" anchor="t">
            <a:spAutoFit/>
          </a:bodyPr>
          <a:lstStyle/>
          <a:p>
            <a:pPr marL="863596" lvl="1" indent="-431798">
              <a:lnSpc>
                <a:spcPts val="5599"/>
              </a:lnSpc>
              <a:buFont typeface="Arial"/>
              <a:buChar char="•"/>
            </a:pPr>
            <a:r>
              <a:rPr lang="en-US" sz="3999" dirty="0" err="1">
                <a:solidFill>
                  <a:srgbClr val="000000"/>
                </a:solidFill>
                <a:latin typeface="Mitr"/>
              </a:rPr>
              <a:t>các</a:t>
            </a:r>
            <a:r>
              <a:rPr lang="en-US" sz="3999" dirty="0">
                <a:solidFill>
                  <a:srgbClr val="000000"/>
                </a:solidFill>
                <a:latin typeface="Mitr"/>
              </a:rPr>
              <a:t> </a:t>
            </a:r>
            <a:r>
              <a:rPr lang="en-US" sz="3999" dirty="0" err="1">
                <a:solidFill>
                  <a:srgbClr val="000000"/>
                </a:solidFill>
                <a:latin typeface="Mitr"/>
              </a:rPr>
              <a:t>cột</a:t>
            </a:r>
            <a:r>
              <a:rPr lang="en-US" sz="3999" dirty="0">
                <a:solidFill>
                  <a:srgbClr val="000000"/>
                </a:solidFill>
                <a:latin typeface="Mitr"/>
              </a:rPr>
              <a:t> </a:t>
            </a:r>
            <a:r>
              <a:rPr lang="en-US" sz="3999" dirty="0" err="1">
                <a:solidFill>
                  <a:srgbClr val="000000"/>
                </a:solidFill>
                <a:latin typeface="Mitr"/>
              </a:rPr>
              <a:t>chứa</a:t>
            </a:r>
            <a:r>
              <a:rPr lang="en-US" sz="3999" dirty="0">
                <a:solidFill>
                  <a:srgbClr val="000000"/>
                </a:solidFill>
                <a:latin typeface="Mitr"/>
              </a:rPr>
              <a:t> </a:t>
            </a:r>
            <a:r>
              <a:rPr lang="en-US" sz="3999" dirty="0" err="1">
                <a:solidFill>
                  <a:srgbClr val="000000"/>
                </a:solidFill>
                <a:latin typeface="Mitr"/>
              </a:rPr>
              <a:t>thông</a:t>
            </a:r>
            <a:r>
              <a:rPr lang="en-US" sz="3999" dirty="0">
                <a:solidFill>
                  <a:srgbClr val="000000"/>
                </a:solidFill>
                <a:latin typeface="Mitr"/>
              </a:rPr>
              <a:t> tin </a:t>
            </a:r>
            <a:r>
              <a:rPr lang="en-US" sz="3999" dirty="0" err="1">
                <a:solidFill>
                  <a:srgbClr val="000000"/>
                </a:solidFill>
                <a:latin typeface="Mitr"/>
              </a:rPr>
              <a:t>về</a:t>
            </a:r>
            <a:r>
              <a:rPr lang="en-US" sz="3999" dirty="0">
                <a:solidFill>
                  <a:srgbClr val="000000"/>
                </a:solidFill>
                <a:latin typeface="Mitr"/>
              </a:rPr>
              <a:t> ID, </a:t>
            </a:r>
            <a:r>
              <a:rPr lang="en-US" sz="3999" dirty="0" err="1">
                <a:solidFill>
                  <a:srgbClr val="000000"/>
                </a:solidFill>
                <a:latin typeface="Mitr"/>
              </a:rPr>
              <a:t>tên</a:t>
            </a:r>
            <a:r>
              <a:rPr lang="en-US" sz="3999" dirty="0">
                <a:solidFill>
                  <a:srgbClr val="000000"/>
                </a:solidFill>
                <a:latin typeface="Mitr"/>
              </a:rPr>
              <a:t> </a:t>
            </a:r>
            <a:r>
              <a:rPr lang="en-US" sz="3999" dirty="0" err="1">
                <a:solidFill>
                  <a:srgbClr val="000000"/>
                </a:solidFill>
                <a:latin typeface="Mitr"/>
              </a:rPr>
              <a:t>dự</a:t>
            </a:r>
            <a:r>
              <a:rPr lang="en-US" sz="3999" dirty="0">
                <a:solidFill>
                  <a:srgbClr val="000000"/>
                </a:solidFill>
                <a:latin typeface="Mitr"/>
              </a:rPr>
              <a:t> </a:t>
            </a:r>
            <a:r>
              <a:rPr lang="en-US" sz="3999" dirty="0" err="1">
                <a:solidFill>
                  <a:srgbClr val="000000"/>
                </a:solidFill>
                <a:latin typeface="Mitr"/>
              </a:rPr>
              <a:t>án</a:t>
            </a:r>
            <a:r>
              <a:rPr lang="en-US" sz="3999" dirty="0">
                <a:solidFill>
                  <a:srgbClr val="000000"/>
                </a:solidFill>
                <a:latin typeface="Mitr"/>
              </a:rPr>
              <a:t>, </a:t>
            </a:r>
            <a:r>
              <a:rPr lang="en-US" sz="3999" dirty="0" err="1">
                <a:solidFill>
                  <a:srgbClr val="000000"/>
                </a:solidFill>
                <a:latin typeface="Mitr"/>
              </a:rPr>
              <a:t>tên</a:t>
            </a:r>
            <a:r>
              <a:rPr lang="en-US" sz="3999" dirty="0">
                <a:solidFill>
                  <a:srgbClr val="000000"/>
                </a:solidFill>
                <a:latin typeface="Mitr"/>
              </a:rPr>
              <a:t> </a:t>
            </a:r>
            <a:r>
              <a:rPr lang="en-US" sz="3999" dirty="0" err="1">
                <a:solidFill>
                  <a:srgbClr val="000000"/>
                </a:solidFill>
                <a:latin typeface="Mitr"/>
              </a:rPr>
              <a:t>người</a:t>
            </a:r>
            <a:r>
              <a:rPr lang="en-US" sz="3999" dirty="0">
                <a:solidFill>
                  <a:srgbClr val="000000"/>
                </a:solidFill>
                <a:latin typeface="Mitr"/>
              </a:rPr>
              <a:t> </a:t>
            </a:r>
            <a:r>
              <a:rPr lang="en-US" sz="3999" dirty="0" err="1">
                <a:solidFill>
                  <a:srgbClr val="000000"/>
                </a:solidFill>
                <a:latin typeface="Mitr"/>
              </a:rPr>
              <a:t>đăng</a:t>
            </a:r>
            <a:r>
              <a:rPr lang="en-US" sz="3999" dirty="0">
                <a:solidFill>
                  <a:srgbClr val="000000"/>
                </a:solidFill>
                <a:latin typeface="Mitr"/>
              </a:rPr>
              <a:t>,..</a:t>
            </a:r>
          </a:p>
          <a:p>
            <a:pPr marL="863596" lvl="1" indent="-431798">
              <a:lnSpc>
                <a:spcPts val="5599"/>
              </a:lnSpc>
              <a:buFont typeface="Arial"/>
              <a:buChar char="•"/>
            </a:pPr>
            <a:r>
              <a:rPr lang="en-US" sz="3999" dirty="0">
                <a:solidFill>
                  <a:srgbClr val="000000"/>
                </a:solidFill>
                <a:latin typeface="Mitr"/>
              </a:rPr>
              <a:t>.</a:t>
            </a:r>
            <a:r>
              <a:rPr lang="en-US" sz="3999" dirty="0" err="1">
                <a:solidFill>
                  <a:srgbClr val="000000"/>
                </a:solidFill>
                <a:latin typeface="Mitr"/>
              </a:rPr>
              <a:t>các</a:t>
            </a:r>
            <a:r>
              <a:rPr lang="en-US" sz="3999" dirty="0">
                <a:solidFill>
                  <a:srgbClr val="000000"/>
                </a:solidFill>
                <a:latin typeface="Mitr"/>
              </a:rPr>
              <a:t> </a:t>
            </a:r>
            <a:r>
              <a:rPr lang="en-US" sz="3999" dirty="0" err="1">
                <a:solidFill>
                  <a:srgbClr val="000000"/>
                </a:solidFill>
                <a:latin typeface="Mitr"/>
              </a:rPr>
              <a:t>cột</a:t>
            </a:r>
            <a:r>
              <a:rPr lang="en-US" sz="3999" dirty="0">
                <a:solidFill>
                  <a:srgbClr val="000000"/>
                </a:solidFill>
                <a:latin typeface="Mitr"/>
              </a:rPr>
              <a:t> link </a:t>
            </a:r>
            <a:r>
              <a:rPr lang="en-US" sz="3999" dirty="0" err="1">
                <a:solidFill>
                  <a:srgbClr val="000000"/>
                </a:solidFill>
                <a:latin typeface="Mitr"/>
              </a:rPr>
              <a:t>ảnh</a:t>
            </a:r>
            <a:r>
              <a:rPr lang="en-US" sz="3999" dirty="0">
                <a:solidFill>
                  <a:srgbClr val="000000"/>
                </a:solidFill>
                <a:latin typeface="Mitr"/>
              </a:rPr>
              <a:t>, link video, </a:t>
            </a:r>
            <a:r>
              <a:rPr lang="en-US" sz="3999" dirty="0" err="1">
                <a:solidFill>
                  <a:srgbClr val="000000"/>
                </a:solidFill>
                <a:latin typeface="Mitr"/>
              </a:rPr>
              <a:t>thời</a:t>
            </a:r>
            <a:r>
              <a:rPr lang="en-US" sz="3999" dirty="0">
                <a:solidFill>
                  <a:srgbClr val="000000"/>
                </a:solidFill>
                <a:latin typeface="Mitr"/>
              </a:rPr>
              <a:t> </a:t>
            </a:r>
            <a:r>
              <a:rPr lang="en-US" sz="3999" dirty="0" err="1">
                <a:solidFill>
                  <a:srgbClr val="000000"/>
                </a:solidFill>
                <a:latin typeface="Mitr"/>
              </a:rPr>
              <a:t>điểm</a:t>
            </a:r>
            <a:r>
              <a:rPr lang="en-US" sz="3999" dirty="0">
                <a:solidFill>
                  <a:srgbClr val="000000"/>
                </a:solidFill>
                <a:latin typeface="Mitr"/>
              </a:rPr>
              <a:t> </a:t>
            </a:r>
            <a:r>
              <a:rPr lang="en-US" sz="3999" dirty="0" err="1">
                <a:solidFill>
                  <a:srgbClr val="000000"/>
                </a:solidFill>
                <a:latin typeface="Mitr"/>
              </a:rPr>
              <a:t>đăng</a:t>
            </a:r>
            <a:r>
              <a:rPr lang="en-US" sz="3999" dirty="0">
                <a:solidFill>
                  <a:srgbClr val="000000"/>
                </a:solidFill>
                <a:latin typeface="Mitr"/>
              </a:rPr>
              <a:t> tin,..</a:t>
            </a:r>
          </a:p>
          <a:p>
            <a:pPr marL="863596" lvl="1" indent="-431798">
              <a:lnSpc>
                <a:spcPts val="5599"/>
              </a:lnSpc>
              <a:buFont typeface="Arial"/>
              <a:buChar char="•"/>
            </a:pPr>
            <a:r>
              <a:rPr lang="en-US" sz="3999" dirty="0" err="1">
                <a:solidFill>
                  <a:srgbClr val="000000"/>
                </a:solidFill>
                <a:latin typeface="Mitr"/>
              </a:rPr>
              <a:t>các</a:t>
            </a:r>
            <a:r>
              <a:rPr lang="en-US" sz="3999" dirty="0">
                <a:solidFill>
                  <a:srgbClr val="000000"/>
                </a:solidFill>
                <a:latin typeface="Mitr"/>
              </a:rPr>
              <a:t> </a:t>
            </a:r>
            <a:r>
              <a:rPr lang="en-US" sz="3999" dirty="0" err="1">
                <a:solidFill>
                  <a:srgbClr val="000000"/>
                </a:solidFill>
                <a:latin typeface="Mitr"/>
              </a:rPr>
              <a:t>cột</a:t>
            </a:r>
            <a:r>
              <a:rPr lang="en-US" sz="3999" dirty="0">
                <a:solidFill>
                  <a:srgbClr val="000000"/>
                </a:solidFill>
                <a:latin typeface="Mitr"/>
              </a:rPr>
              <a:t> </a:t>
            </a:r>
            <a:r>
              <a:rPr lang="en-US" sz="3999" dirty="0" err="1">
                <a:solidFill>
                  <a:srgbClr val="000000"/>
                </a:solidFill>
                <a:latin typeface="Mitr"/>
              </a:rPr>
              <a:t>có</a:t>
            </a:r>
            <a:r>
              <a:rPr lang="en-US" sz="3999" dirty="0">
                <a:solidFill>
                  <a:srgbClr val="000000"/>
                </a:solidFill>
                <a:latin typeface="Mitr"/>
              </a:rPr>
              <a:t> </a:t>
            </a:r>
            <a:r>
              <a:rPr lang="en-US" sz="3999" dirty="0" err="1">
                <a:solidFill>
                  <a:srgbClr val="000000"/>
                </a:solidFill>
                <a:latin typeface="Mitr"/>
              </a:rPr>
              <a:t>quá</a:t>
            </a:r>
            <a:r>
              <a:rPr lang="en-US" sz="3999" dirty="0">
                <a:solidFill>
                  <a:srgbClr val="000000"/>
                </a:solidFill>
                <a:latin typeface="Mitr"/>
              </a:rPr>
              <a:t> </a:t>
            </a:r>
            <a:r>
              <a:rPr lang="en-US" sz="3999" dirty="0" err="1">
                <a:solidFill>
                  <a:srgbClr val="000000"/>
                </a:solidFill>
                <a:latin typeface="Mitr"/>
              </a:rPr>
              <a:t>nhiều</a:t>
            </a:r>
            <a:r>
              <a:rPr lang="en-US" sz="3999" dirty="0">
                <a:solidFill>
                  <a:srgbClr val="000000"/>
                </a:solidFill>
                <a:latin typeface="Mitr"/>
              </a:rPr>
              <a:t> missing data</a:t>
            </a:r>
            <a:endParaRPr lang="vi-VN" sz="3999" dirty="0">
              <a:solidFill>
                <a:srgbClr val="000000"/>
              </a:solidFill>
              <a:latin typeface="Mitr"/>
            </a:endParaRPr>
          </a:p>
          <a:p>
            <a:pPr marL="863596" lvl="1" indent="-431798">
              <a:lnSpc>
                <a:spcPts val="5599"/>
              </a:lnSpc>
              <a:buFont typeface="Arial"/>
              <a:buChar char="•"/>
            </a:pPr>
            <a:endParaRPr lang="en-US" sz="3999" dirty="0">
              <a:solidFill>
                <a:srgbClr val="000000"/>
              </a:solidFill>
              <a:latin typeface="Mitr"/>
            </a:endParaRPr>
          </a:p>
        </p:txBody>
      </p:sp>
      <p:sp>
        <p:nvSpPr>
          <p:cNvPr id="4" name="TextBox 4"/>
          <p:cNvSpPr txBox="1"/>
          <p:nvPr/>
        </p:nvSpPr>
        <p:spPr>
          <a:xfrm>
            <a:off x="1028700" y="4072767"/>
            <a:ext cx="7109222" cy="854076"/>
          </a:xfrm>
          <a:prstGeom prst="rect">
            <a:avLst/>
          </a:prstGeom>
        </p:spPr>
        <p:txBody>
          <a:bodyPr lIns="0" tIns="0" rIns="0" bIns="0" rtlCol="0" anchor="t">
            <a:spAutoFit/>
          </a:bodyPr>
          <a:lstStyle/>
          <a:p>
            <a:pPr algn="ctr">
              <a:lnSpc>
                <a:spcPts val="6999"/>
              </a:lnSpc>
            </a:pPr>
            <a:r>
              <a:rPr lang="en-US" sz="4999" dirty="0">
                <a:solidFill>
                  <a:srgbClr val="000000"/>
                </a:solidFill>
                <a:latin typeface="Mitr"/>
              </a:rPr>
              <a:t>2. </a:t>
            </a:r>
            <a:r>
              <a:rPr lang="en-US" sz="4999" dirty="0" err="1">
                <a:solidFill>
                  <a:srgbClr val="000000"/>
                </a:solidFill>
                <a:latin typeface="Mitr"/>
              </a:rPr>
              <a:t>Trích</a:t>
            </a:r>
            <a:r>
              <a:rPr lang="en-US" sz="4999" dirty="0">
                <a:solidFill>
                  <a:srgbClr val="000000"/>
                </a:solidFill>
                <a:latin typeface="Mitr"/>
              </a:rPr>
              <a:t> </a:t>
            </a:r>
            <a:r>
              <a:rPr lang="en-US" sz="4999" dirty="0" err="1">
                <a:solidFill>
                  <a:srgbClr val="000000"/>
                </a:solidFill>
                <a:latin typeface="Mitr"/>
              </a:rPr>
              <a:t>xuất</a:t>
            </a:r>
            <a:r>
              <a:rPr lang="en-US" sz="4999" dirty="0">
                <a:solidFill>
                  <a:srgbClr val="000000"/>
                </a:solidFill>
                <a:latin typeface="Mitr"/>
              </a:rPr>
              <a:t> </a:t>
            </a:r>
            <a:r>
              <a:rPr lang="en-US" sz="4999" dirty="0" err="1">
                <a:solidFill>
                  <a:srgbClr val="000000"/>
                </a:solidFill>
                <a:latin typeface="Mitr"/>
              </a:rPr>
              <a:t>thông</a:t>
            </a:r>
            <a:r>
              <a:rPr lang="en-US" sz="4999" dirty="0">
                <a:solidFill>
                  <a:srgbClr val="000000"/>
                </a:solidFill>
                <a:latin typeface="Mitr"/>
              </a:rPr>
              <a:t> tin</a:t>
            </a:r>
          </a:p>
        </p:txBody>
      </p:sp>
      <p:sp>
        <p:nvSpPr>
          <p:cNvPr id="5" name="TextBox 5"/>
          <p:cNvSpPr txBox="1"/>
          <p:nvPr/>
        </p:nvSpPr>
        <p:spPr>
          <a:xfrm>
            <a:off x="1028700" y="5143500"/>
            <a:ext cx="15687556" cy="2794000"/>
          </a:xfrm>
          <a:prstGeom prst="rect">
            <a:avLst/>
          </a:prstGeom>
        </p:spPr>
        <p:txBody>
          <a:bodyPr lIns="0" tIns="0" rIns="0" bIns="0" rtlCol="0" anchor="t">
            <a:spAutoFit/>
          </a:bodyPr>
          <a:lstStyle/>
          <a:p>
            <a:pPr marL="863596" lvl="1" indent="-431798" algn="just">
              <a:lnSpc>
                <a:spcPts val="5599"/>
              </a:lnSpc>
              <a:spcBef>
                <a:spcPct val="0"/>
              </a:spcBef>
              <a:buFont typeface="Arial"/>
              <a:buChar char="•"/>
            </a:pPr>
            <a:r>
              <a:rPr lang="en-US" sz="3999" dirty="0" err="1">
                <a:solidFill>
                  <a:srgbClr val="000000"/>
                </a:solidFill>
                <a:latin typeface="Mitr"/>
              </a:rPr>
              <a:t>Trích</a:t>
            </a:r>
            <a:r>
              <a:rPr lang="en-US" sz="3999" dirty="0">
                <a:solidFill>
                  <a:srgbClr val="000000"/>
                </a:solidFill>
                <a:latin typeface="Mitr"/>
              </a:rPr>
              <a:t> </a:t>
            </a:r>
            <a:r>
              <a:rPr lang="en-US" sz="3999" dirty="0" err="1">
                <a:solidFill>
                  <a:srgbClr val="000000"/>
                </a:solidFill>
                <a:latin typeface="Mitr"/>
              </a:rPr>
              <a:t>xuất</a:t>
            </a:r>
            <a:r>
              <a:rPr lang="en-US" sz="3999" dirty="0">
                <a:solidFill>
                  <a:srgbClr val="000000"/>
                </a:solidFill>
                <a:latin typeface="Mitr"/>
              </a:rPr>
              <a:t> </a:t>
            </a:r>
            <a:r>
              <a:rPr lang="en-US" sz="3999" dirty="0" err="1">
                <a:solidFill>
                  <a:srgbClr val="000000"/>
                </a:solidFill>
                <a:latin typeface="Mitr"/>
              </a:rPr>
              <a:t>thông</a:t>
            </a:r>
            <a:r>
              <a:rPr lang="en-US" sz="3999" dirty="0">
                <a:solidFill>
                  <a:srgbClr val="000000"/>
                </a:solidFill>
                <a:latin typeface="Mitr"/>
              </a:rPr>
              <a:t> tin </a:t>
            </a:r>
            <a:r>
              <a:rPr lang="en-US" sz="3999" dirty="0" err="1">
                <a:solidFill>
                  <a:srgbClr val="000000"/>
                </a:solidFill>
                <a:latin typeface="Mitr"/>
              </a:rPr>
              <a:t>từ</a:t>
            </a:r>
            <a:r>
              <a:rPr lang="en-US" sz="3999" dirty="0">
                <a:solidFill>
                  <a:srgbClr val="000000"/>
                </a:solidFill>
                <a:latin typeface="Mitr"/>
              </a:rPr>
              <a:t> 1 </a:t>
            </a:r>
            <a:r>
              <a:rPr lang="en-US" sz="3999" dirty="0" err="1">
                <a:solidFill>
                  <a:srgbClr val="000000"/>
                </a:solidFill>
                <a:latin typeface="Mitr"/>
              </a:rPr>
              <a:t>số</a:t>
            </a:r>
            <a:r>
              <a:rPr lang="en-US" sz="3999" dirty="0">
                <a:solidFill>
                  <a:srgbClr val="000000"/>
                </a:solidFill>
                <a:latin typeface="Mitr"/>
              </a:rPr>
              <a:t> </a:t>
            </a:r>
            <a:r>
              <a:rPr lang="en-US" sz="3999" dirty="0" err="1">
                <a:solidFill>
                  <a:srgbClr val="000000"/>
                </a:solidFill>
                <a:latin typeface="Mitr"/>
              </a:rPr>
              <a:t>cột</a:t>
            </a:r>
            <a:r>
              <a:rPr lang="en-US" sz="3999" dirty="0">
                <a:solidFill>
                  <a:srgbClr val="000000"/>
                </a:solidFill>
                <a:latin typeface="Mitr"/>
              </a:rPr>
              <a:t>, </a:t>
            </a:r>
            <a:r>
              <a:rPr lang="en-US" sz="3999" dirty="0" err="1">
                <a:solidFill>
                  <a:srgbClr val="000000"/>
                </a:solidFill>
                <a:latin typeface="Mitr"/>
              </a:rPr>
              <a:t>tạo</a:t>
            </a:r>
            <a:r>
              <a:rPr lang="en-US" sz="3999" dirty="0">
                <a:solidFill>
                  <a:srgbClr val="000000"/>
                </a:solidFill>
                <a:latin typeface="Mitr"/>
              </a:rPr>
              <a:t> </a:t>
            </a:r>
            <a:r>
              <a:rPr lang="en-US" sz="3999" dirty="0" err="1">
                <a:solidFill>
                  <a:srgbClr val="000000"/>
                </a:solidFill>
                <a:latin typeface="Mitr"/>
              </a:rPr>
              <a:t>cột</a:t>
            </a:r>
            <a:r>
              <a:rPr lang="en-US" sz="3999" dirty="0">
                <a:solidFill>
                  <a:srgbClr val="000000"/>
                </a:solidFill>
                <a:latin typeface="Mitr"/>
              </a:rPr>
              <a:t> </a:t>
            </a:r>
            <a:r>
              <a:rPr lang="en-US" sz="3999" dirty="0" err="1">
                <a:solidFill>
                  <a:srgbClr val="000000"/>
                </a:solidFill>
                <a:latin typeface="Mitr"/>
              </a:rPr>
              <a:t>mới</a:t>
            </a:r>
            <a:r>
              <a:rPr lang="en-US" sz="3999" dirty="0">
                <a:solidFill>
                  <a:srgbClr val="000000"/>
                </a:solidFill>
                <a:latin typeface="Mitr"/>
              </a:rPr>
              <a:t>:</a:t>
            </a:r>
          </a:p>
          <a:p>
            <a:pPr algn="just">
              <a:lnSpc>
                <a:spcPts val="5599"/>
              </a:lnSpc>
              <a:spcBef>
                <a:spcPct val="0"/>
              </a:spcBef>
            </a:pPr>
            <a:r>
              <a:rPr lang="en-US" sz="3999" dirty="0">
                <a:solidFill>
                  <a:srgbClr val="000000"/>
                </a:solidFill>
                <a:latin typeface="Mitr"/>
              </a:rPr>
              <a:t>VD: </a:t>
            </a:r>
            <a:r>
              <a:rPr lang="en-US" sz="3999" dirty="0" err="1">
                <a:solidFill>
                  <a:srgbClr val="000000"/>
                </a:solidFill>
                <a:latin typeface="Mitr"/>
              </a:rPr>
              <a:t>tách</a:t>
            </a:r>
            <a:r>
              <a:rPr lang="en-US" sz="3999" dirty="0">
                <a:solidFill>
                  <a:srgbClr val="000000"/>
                </a:solidFill>
                <a:latin typeface="Mitr"/>
              </a:rPr>
              <a:t> </a:t>
            </a:r>
            <a:r>
              <a:rPr lang="en-US" sz="3999" dirty="0" err="1">
                <a:solidFill>
                  <a:srgbClr val="000000"/>
                </a:solidFill>
                <a:latin typeface="Mitr"/>
              </a:rPr>
              <a:t>tên</a:t>
            </a:r>
            <a:r>
              <a:rPr lang="en-US" sz="3999" dirty="0">
                <a:solidFill>
                  <a:srgbClr val="000000"/>
                </a:solidFill>
                <a:latin typeface="Mitr"/>
              </a:rPr>
              <a:t> </a:t>
            </a:r>
            <a:r>
              <a:rPr lang="en-US" sz="3999" dirty="0" err="1">
                <a:solidFill>
                  <a:srgbClr val="000000"/>
                </a:solidFill>
                <a:latin typeface="Mitr"/>
              </a:rPr>
              <a:t>quận</a:t>
            </a:r>
            <a:r>
              <a:rPr lang="en-US" sz="3999" dirty="0">
                <a:solidFill>
                  <a:srgbClr val="000000"/>
                </a:solidFill>
                <a:latin typeface="Mitr"/>
              </a:rPr>
              <a:t> </a:t>
            </a:r>
            <a:r>
              <a:rPr lang="en-US" sz="3999" dirty="0" err="1">
                <a:solidFill>
                  <a:srgbClr val="000000"/>
                </a:solidFill>
                <a:latin typeface="Mitr"/>
              </a:rPr>
              <a:t>ra</a:t>
            </a:r>
            <a:r>
              <a:rPr lang="en-US" sz="3999" dirty="0">
                <a:solidFill>
                  <a:srgbClr val="000000"/>
                </a:solidFill>
                <a:latin typeface="Mitr"/>
              </a:rPr>
              <a:t> </a:t>
            </a:r>
            <a:r>
              <a:rPr lang="en-US" sz="3999" dirty="0" err="1">
                <a:solidFill>
                  <a:srgbClr val="000000"/>
                </a:solidFill>
                <a:latin typeface="Mitr"/>
              </a:rPr>
              <a:t>từ</a:t>
            </a:r>
            <a:r>
              <a:rPr lang="en-US" sz="3999" dirty="0">
                <a:solidFill>
                  <a:srgbClr val="000000"/>
                </a:solidFill>
                <a:latin typeface="Mitr"/>
              </a:rPr>
              <a:t> </a:t>
            </a:r>
            <a:r>
              <a:rPr lang="en-US" sz="3999" dirty="0" err="1">
                <a:solidFill>
                  <a:srgbClr val="000000"/>
                </a:solidFill>
                <a:latin typeface="Mitr"/>
              </a:rPr>
              <a:t>cột</a:t>
            </a:r>
            <a:r>
              <a:rPr lang="en-US" sz="3999" dirty="0">
                <a:solidFill>
                  <a:srgbClr val="000000"/>
                </a:solidFill>
                <a:latin typeface="Mitr"/>
              </a:rPr>
              <a:t> </a:t>
            </a:r>
            <a:r>
              <a:rPr lang="en-US" sz="3999" dirty="0" err="1">
                <a:solidFill>
                  <a:srgbClr val="000000"/>
                </a:solidFill>
                <a:latin typeface="Mitr"/>
              </a:rPr>
              <a:t>ad_detail_address</a:t>
            </a:r>
            <a:r>
              <a:rPr lang="en-US" sz="3999" dirty="0">
                <a:solidFill>
                  <a:srgbClr val="000000"/>
                </a:solidFill>
                <a:latin typeface="Mitr"/>
              </a:rPr>
              <a:t> </a:t>
            </a:r>
            <a:r>
              <a:rPr lang="en-US" sz="3999" dirty="0" err="1">
                <a:solidFill>
                  <a:srgbClr val="000000"/>
                </a:solidFill>
                <a:latin typeface="Mitr"/>
              </a:rPr>
              <a:t>chứa</a:t>
            </a:r>
            <a:r>
              <a:rPr lang="en-US" sz="3999" dirty="0">
                <a:solidFill>
                  <a:srgbClr val="000000"/>
                </a:solidFill>
                <a:latin typeface="Mitr"/>
              </a:rPr>
              <a:t> </a:t>
            </a:r>
            <a:r>
              <a:rPr lang="en-US" sz="3999" dirty="0" err="1">
                <a:solidFill>
                  <a:srgbClr val="000000"/>
                </a:solidFill>
                <a:latin typeface="Mitr"/>
              </a:rPr>
              <a:t>thông</a:t>
            </a:r>
            <a:r>
              <a:rPr lang="en-US" sz="3999" dirty="0">
                <a:solidFill>
                  <a:srgbClr val="000000"/>
                </a:solidFill>
                <a:latin typeface="Mitr"/>
              </a:rPr>
              <a:t> tin </a:t>
            </a:r>
            <a:r>
              <a:rPr lang="en-US" sz="3999" dirty="0" err="1">
                <a:solidFill>
                  <a:srgbClr val="000000"/>
                </a:solidFill>
                <a:latin typeface="Mitr"/>
              </a:rPr>
              <a:t>về</a:t>
            </a:r>
            <a:r>
              <a:rPr lang="en-US" sz="3999" dirty="0">
                <a:solidFill>
                  <a:srgbClr val="000000"/>
                </a:solidFill>
                <a:latin typeface="Mitr"/>
              </a:rPr>
              <a:t> </a:t>
            </a:r>
            <a:r>
              <a:rPr lang="en-US" sz="3999" dirty="0" err="1">
                <a:solidFill>
                  <a:srgbClr val="000000"/>
                </a:solidFill>
                <a:latin typeface="Mitr"/>
              </a:rPr>
              <a:t>địa</a:t>
            </a:r>
            <a:r>
              <a:rPr lang="en-US" sz="3999" dirty="0">
                <a:solidFill>
                  <a:srgbClr val="000000"/>
                </a:solidFill>
                <a:latin typeface="Mitr"/>
              </a:rPr>
              <a:t> </a:t>
            </a:r>
            <a:r>
              <a:rPr lang="en-US" sz="3999" dirty="0" err="1">
                <a:solidFill>
                  <a:srgbClr val="000000"/>
                </a:solidFill>
                <a:latin typeface="Mitr"/>
              </a:rPr>
              <a:t>chỉ</a:t>
            </a:r>
            <a:r>
              <a:rPr lang="en-US" sz="3999" dirty="0">
                <a:solidFill>
                  <a:srgbClr val="000000"/>
                </a:solidFill>
                <a:latin typeface="Mitr"/>
              </a:rPr>
              <a:t> chi </a:t>
            </a:r>
            <a:r>
              <a:rPr lang="en-US" sz="3999" dirty="0" err="1">
                <a:solidFill>
                  <a:srgbClr val="000000"/>
                </a:solidFill>
                <a:latin typeface="Mitr"/>
              </a:rPr>
              <a:t>tiết</a:t>
            </a:r>
            <a:r>
              <a:rPr lang="en-US" sz="3999" dirty="0">
                <a:solidFill>
                  <a:srgbClr val="000000"/>
                </a:solidFill>
                <a:latin typeface="Mitr"/>
              </a:rPr>
              <a:t> </a:t>
            </a:r>
            <a:r>
              <a:rPr lang="en-US" sz="3999" dirty="0" err="1">
                <a:solidFill>
                  <a:srgbClr val="000000"/>
                </a:solidFill>
                <a:latin typeface="Mitr"/>
              </a:rPr>
              <a:t>của</a:t>
            </a:r>
            <a:r>
              <a:rPr lang="en-US" sz="3999" dirty="0">
                <a:solidFill>
                  <a:srgbClr val="000000"/>
                </a:solidFill>
                <a:latin typeface="Mitr"/>
              </a:rPr>
              <a:t> </a:t>
            </a:r>
            <a:r>
              <a:rPr lang="en-US" sz="3999" dirty="0" err="1">
                <a:solidFill>
                  <a:srgbClr val="000000"/>
                </a:solidFill>
                <a:latin typeface="Mitr"/>
              </a:rPr>
              <a:t>chung</a:t>
            </a:r>
            <a:r>
              <a:rPr lang="en-US" sz="3999" dirty="0">
                <a:solidFill>
                  <a:srgbClr val="000000"/>
                </a:solidFill>
                <a:latin typeface="Mitr"/>
              </a:rPr>
              <a:t> </a:t>
            </a:r>
            <a:r>
              <a:rPr lang="en-US" sz="3999" dirty="0" err="1">
                <a:solidFill>
                  <a:srgbClr val="000000"/>
                </a:solidFill>
                <a:latin typeface="Mitr"/>
              </a:rPr>
              <a:t>cư</a:t>
            </a:r>
            <a:r>
              <a:rPr lang="en-US" sz="3999" dirty="0">
                <a:solidFill>
                  <a:srgbClr val="000000"/>
                </a:solidFill>
                <a:latin typeface="Mitr"/>
              </a:rPr>
              <a:t> </a:t>
            </a:r>
            <a:r>
              <a:rPr lang="en-US" sz="3999" dirty="0" err="1">
                <a:solidFill>
                  <a:srgbClr val="000000"/>
                </a:solidFill>
                <a:latin typeface="Mitr"/>
              </a:rPr>
              <a:t>ra</a:t>
            </a:r>
            <a:r>
              <a:rPr lang="en-US" sz="3999" dirty="0">
                <a:solidFill>
                  <a:srgbClr val="000000"/>
                </a:solidFill>
                <a:latin typeface="Mitr"/>
              </a:rPr>
              <a:t> </a:t>
            </a:r>
            <a:r>
              <a:rPr lang="en-US" sz="3999" dirty="0" err="1">
                <a:solidFill>
                  <a:srgbClr val="000000"/>
                </a:solidFill>
                <a:latin typeface="Mitr"/>
              </a:rPr>
              <a:t>làm</a:t>
            </a:r>
            <a:r>
              <a:rPr lang="en-US" sz="3999" dirty="0">
                <a:solidFill>
                  <a:srgbClr val="000000"/>
                </a:solidFill>
                <a:latin typeface="Mitr"/>
              </a:rPr>
              <a:t> </a:t>
            </a:r>
            <a:r>
              <a:rPr lang="en-US" sz="3999" dirty="0" err="1">
                <a:solidFill>
                  <a:srgbClr val="000000"/>
                </a:solidFill>
                <a:latin typeface="Mitr"/>
              </a:rPr>
              <a:t>một</a:t>
            </a:r>
            <a:r>
              <a:rPr lang="en-US" sz="3999" dirty="0">
                <a:solidFill>
                  <a:srgbClr val="000000"/>
                </a:solidFill>
                <a:latin typeface="Mitr"/>
              </a:rPr>
              <a:t> </a:t>
            </a:r>
            <a:r>
              <a:rPr lang="en-US" sz="3999" dirty="0" err="1">
                <a:solidFill>
                  <a:srgbClr val="000000"/>
                </a:solidFill>
                <a:latin typeface="Mitr"/>
              </a:rPr>
              <a:t>cột</a:t>
            </a:r>
            <a:r>
              <a:rPr lang="en-US" sz="3999" dirty="0">
                <a:solidFill>
                  <a:srgbClr val="000000"/>
                </a:solidFill>
                <a:latin typeface="Mitr"/>
              </a:rPr>
              <a:t> </a:t>
            </a:r>
            <a:r>
              <a:rPr lang="en-US" sz="3999" dirty="0" err="1">
                <a:solidFill>
                  <a:srgbClr val="000000"/>
                </a:solidFill>
                <a:latin typeface="Mitr"/>
              </a:rPr>
              <a:t>mới</a:t>
            </a:r>
            <a:r>
              <a:rPr lang="en-US" sz="3999" dirty="0">
                <a:solidFill>
                  <a:srgbClr val="000000"/>
                </a:solidFill>
                <a:latin typeface="Mitr"/>
              </a:rPr>
              <a:t> </a:t>
            </a:r>
            <a:r>
              <a:rPr lang="en-US" sz="3999" dirty="0" err="1">
                <a:solidFill>
                  <a:srgbClr val="000000"/>
                </a:solidFill>
                <a:latin typeface="Mitr"/>
              </a:rPr>
              <a:t>là</a:t>
            </a:r>
            <a:r>
              <a:rPr lang="en-US" sz="3999" dirty="0">
                <a:solidFill>
                  <a:srgbClr val="000000"/>
                </a:solidFill>
                <a:latin typeface="Mitr"/>
              </a:rPr>
              <a:t> </a:t>
            </a:r>
            <a:r>
              <a:rPr lang="en-US" sz="3999" dirty="0" err="1">
                <a:solidFill>
                  <a:srgbClr val="000000"/>
                </a:solidFill>
                <a:latin typeface="Mitr"/>
              </a:rPr>
              <a:t>ad_area_name</a:t>
            </a:r>
            <a:endParaRPr lang="en-US" sz="3999" dirty="0">
              <a:solidFill>
                <a:srgbClr val="000000"/>
              </a:solidFill>
              <a:latin typeface="Mit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TextBox 2"/>
          <p:cNvSpPr txBox="1"/>
          <p:nvPr/>
        </p:nvSpPr>
        <p:spPr>
          <a:xfrm>
            <a:off x="1028700" y="165100"/>
            <a:ext cx="10501908" cy="863600"/>
          </a:xfrm>
          <a:prstGeom prst="rect">
            <a:avLst/>
          </a:prstGeom>
        </p:spPr>
        <p:txBody>
          <a:bodyPr lIns="0" tIns="0" rIns="0" bIns="0" rtlCol="0" anchor="t">
            <a:spAutoFit/>
          </a:bodyPr>
          <a:lstStyle/>
          <a:p>
            <a:pPr algn="ctr">
              <a:lnSpc>
                <a:spcPts val="7000"/>
              </a:lnSpc>
            </a:pPr>
            <a:r>
              <a:rPr lang="en-US" sz="5000">
                <a:solidFill>
                  <a:srgbClr val="000000"/>
                </a:solidFill>
                <a:latin typeface="Mitr"/>
              </a:rPr>
              <a:t>3. Xử lý các giá trị Nan, Outliers </a:t>
            </a:r>
          </a:p>
        </p:txBody>
      </p:sp>
      <p:sp>
        <p:nvSpPr>
          <p:cNvPr id="3" name="TextBox 3"/>
          <p:cNvSpPr txBox="1"/>
          <p:nvPr/>
        </p:nvSpPr>
        <p:spPr>
          <a:xfrm>
            <a:off x="1028700" y="952500"/>
            <a:ext cx="16230600" cy="8201025"/>
          </a:xfrm>
          <a:prstGeom prst="rect">
            <a:avLst/>
          </a:prstGeom>
        </p:spPr>
        <p:txBody>
          <a:bodyPr lIns="0" tIns="0" rIns="0" bIns="0" rtlCol="0" anchor="t">
            <a:spAutoFit/>
          </a:bodyPr>
          <a:lstStyle/>
          <a:p>
            <a:pPr algn="just">
              <a:lnSpc>
                <a:spcPts val="5599"/>
              </a:lnSpc>
            </a:pPr>
            <a:r>
              <a:rPr lang="en-US" sz="3999">
                <a:solidFill>
                  <a:srgbClr val="000000"/>
                </a:solidFill>
                <a:latin typeface="Mitr"/>
              </a:rPr>
              <a:t> a. Xử lý Na Values</a:t>
            </a:r>
          </a:p>
          <a:p>
            <a:pPr marL="755649" lvl="1" indent="-377824" algn="just">
              <a:lnSpc>
                <a:spcPts val="4899"/>
              </a:lnSpc>
              <a:buFont typeface="Arial"/>
              <a:buChar char="•"/>
            </a:pPr>
            <a:r>
              <a:rPr lang="en-US" sz="3499">
                <a:solidFill>
                  <a:srgbClr val="000000"/>
                </a:solidFill>
                <a:latin typeface="Mitr"/>
              </a:rPr>
              <a:t>Điền giá trị bị khuyết cho các cột bằng các phương pháp khác nhau tùy vào đặc tính của từng cột</a:t>
            </a:r>
          </a:p>
          <a:p>
            <a:pPr marL="755649" lvl="1" indent="-377824" algn="just">
              <a:lnSpc>
                <a:spcPts val="4899"/>
              </a:lnSpc>
              <a:buFont typeface="Arial"/>
              <a:buChar char="•"/>
            </a:pPr>
            <a:r>
              <a:rPr lang="en-US" sz="3499">
                <a:solidFill>
                  <a:srgbClr val="000000"/>
                </a:solidFill>
                <a:latin typeface="Mitr"/>
              </a:rPr>
              <a:t>Nhóm sử dụng phương pháp ‘ffill’ và điền bằng giá trị mode</a:t>
            </a:r>
          </a:p>
          <a:p>
            <a:pPr marL="755649" lvl="1" indent="-377824" algn="just">
              <a:lnSpc>
                <a:spcPts val="4899"/>
              </a:lnSpc>
              <a:buFont typeface="Arial"/>
              <a:buChar char="•"/>
            </a:pPr>
            <a:r>
              <a:rPr lang="en-US" sz="3499">
                <a:solidFill>
                  <a:srgbClr val="000000"/>
                </a:solidFill>
                <a:latin typeface="Mitr"/>
              </a:rPr>
              <a:t>biến “ad_params_apartment_feature_value” chứa thông tin về đặc điểm căn hộ, giá trị Nan được thay thế bằng “Căn thường”</a:t>
            </a:r>
          </a:p>
          <a:p>
            <a:pPr algn="just">
              <a:lnSpc>
                <a:spcPts val="4899"/>
              </a:lnSpc>
            </a:pPr>
            <a:r>
              <a:rPr lang="en-US" sz="3499">
                <a:solidFill>
                  <a:srgbClr val="000000"/>
                </a:solidFill>
                <a:latin typeface="Mitr"/>
              </a:rPr>
              <a:t> </a:t>
            </a:r>
          </a:p>
          <a:p>
            <a:pPr algn="just">
              <a:lnSpc>
                <a:spcPts val="5599"/>
              </a:lnSpc>
            </a:pPr>
            <a:r>
              <a:rPr lang="en-US" sz="3999">
                <a:solidFill>
                  <a:srgbClr val="000000"/>
                </a:solidFill>
                <a:latin typeface="Mitr"/>
              </a:rPr>
              <a:t> b. Xử lý Outliers</a:t>
            </a:r>
          </a:p>
          <a:p>
            <a:pPr marL="755649" lvl="1" indent="-377824" algn="just">
              <a:lnSpc>
                <a:spcPts val="4899"/>
              </a:lnSpc>
              <a:buFont typeface="Arial"/>
              <a:buChar char="•"/>
            </a:pPr>
            <a:r>
              <a:rPr lang="en-US" sz="3499">
                <a:solidFill>
                  <a:srgbClr val="000000"/>
                </a:solidFill>
                <a:latin typeface="Mitr"/>
              </a:rPr>
              <a:t>Xây dựng hàm trích xuất và xác định được các giá trị nhiễu, sau đó xóa ra khỏi bộ dữ liệu</a:t>
            </a:r>
          </a:p>
          <a:p>
            <a:pPr marL="755649" lvl="1" indent="-377824" algn="just">
              <a:lnSpc>
                <a:spcPts val="4899"/>
              </a:lnSpc>
              <a:buFont typeface="Arial"/>
              <a:buChar char="•"/>
            </a:pPr>
            <a:r>
              <a:rPr lang="en-US" sz="3499">
                <a:solidFill>
                  <a:srgbClr val="000000"/>
                </a:solidFill>
                <a:latin typeface="Mitr"/>
              </a:rPr>
              <a:t>Đặc biệt, cột “ad_price” chứa thông tin về giá nhà có rất nhiều , vì vậy nhóm đã tiến hành loại bỏ thủ công các mẫu sai rồi mới tiến hành loại bỏ các Outliers.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9DD"/>
        </a:solidFill>
        <a:effectLst/>
      </p:bgPr>
    </p:bg>
    <p:spTree>
      <p:nvGrpSpPr>
        <p:cNvPr id="1" name=""/>
        <p:cNvGrpSpPr/>
        <p:nvPr/>
      </p:nvGrpSpPr>
      <p:grpSpPr>
        <a:xfrm>
          <a:off x="0" y="0"/>
          <a:ext cx="0" cy="0"/>
          <a:chOff x="0" y="0"/>
          <a:chExt cx="0" cy="0"/>
        </a:xfrm>
      </p:grpSpPr>
      <p:sp>
        <p:nvSpPr>
          <p:cNvPr id="2" name="TextBox 2"/>
          <p:cNvSpPr txBox="1"/>
          <p:nvPr/>
        </p:nvSpPr>
        <p:spPr>
          <a:xfrm>
            <a:off x="838639" y="165100"/>
            <a:ext cx="10052924" cy="863600"/>
          </a:xfrm>
          <a:prstGeom prst="rect">
            <a:avLst/>
          </a:prstGeom>
        </p:spPr>
        <p:txBody>
          <a:bodyPr lIns="0" tIns="0" rIns="0" bIns="0" rtlCol="0" anchor="t">
            <a:spAutoFit/>
          </a:bodyPr>
          <a:lstStyle/>
          <a:p>
            <a:pPr algn="ctr">
              <a:lnSpc>
                <a:spcPts val="7000"/>
              </a:lnSpc>
            </a:pPr>
            <a:r>
              <a:rPr lang="en-US" sz="5000">
                <a:solidFill>
                  <a:srgbClr val="000000"/>
                </a:solidFill>
                <a:latin typeface="Mitr"/>
              </a:rPr>
              <a:t>4. Định dạng, chuẩn hóa dữ liệu</a:t>
            </a:r>
          </a:p>
        </p:txBody>
      </p:sp>
      <p:sp>
        <p:nvSpPr>
          <p:cNvPr id="3" name="TextBox 3"/>
          <p:cNvSpPr txBox="1"/>
          <p:nvPr/>
        </p:nvSpPr>
        <p:spPr>
          <a:xfrm>
            <a:off x="838639" y="1411367"/>
            <a:ext cx="16126059" cy="6437660"/>
          </a:xfrm>
          <a:prstGeom prst="rect">
            <a:avLst/>
          </a:prstGeom>
        </p:spPr>
        <p:txBody>
          <a:bodyPr lIns="0" tIns="0" rIns="0" bIns="0" rtlCol="0" anchor="t">
            <a:spAutoFit/>
          </a:bodyPr>
          <a:lstStyle/>
          <a:p>
            <a:pPr marL="863596" lvl="1" indent="-431798" algn="just">
              <a:lnSpc>
                <a:spcPts val="5599"/>
              </a:lnSpc>
              <a:buFont typeface="Arial"/>
              <a:buChar char="•"/>
            </a:pPr>
            <a:r>
              <a:rPr lang="en-US" sz="3999" dirty="0" err="1">
                <a:solidFill>
                  <a:srgbClr val="000000"/>
                </a:solidFill>
                <a:latin typeface="Mitr"/>
              </a:rPr>
              <a:t>xử</a:t>
            </a:r>
            <a:r>
              <a:rPr lang="en-US" sz="3999" dirty="0">
                <a:solidFill>
                  <a:srgbClr val="000000"/>
                </a:solidFill>
                <a:latin typeface="Mitr"/>
              </a:rPr>
              <a:t> </a:t>
            </a:r>
            <a:r>
              <a:rPr lang="en-US" sz="3999" dirty="0" err="1">
                <a:solidFill>
                  <a:srgbClr val="000000"/>
                </a:solidFill>
                <a:latin typeface="Mitr"/>
              </a:rPr>
              <a:t>lý</a:t>
            </a:r>
            <a:r>
              <a:rPr lang="en-US" sz="3999" dirty="0">
                <a:solidFill>
                  <a:srgbClr val="000000"/>
                </a:solidFill>
                <a:latin typeface="Mitr"/>
              </a:rPr>
              <a:t> </a:t>
            </a:r>
            <a:r>
              <a:rPr lang="en-US" sz="3999" dirty="0" err="1">
                <a:solidFill>
                  <a:srgbClr val="000000"/>
                </a:solidFill>
                <a:latin typeface="Mitr"/>
              </a:rPr>
              <a:t>một</a:t>
            </a:r>
            <a:r>
              <a:rPr lang="en-US" sz="3999" dirty="0">
                <a:solidFill>
                  <a:srgbClr val="000000"/>
                </a:solidFill>
                <a:latin typeface="Mitr"/>
              </a:rPr>
              <a:t> </a:t>
            </a:r>
            <a:r>
              <a:rPr lang="en-US" sz="3999" dirty="0" err="1">
                <a:solidFill>
                  <a:srgbClr val="000000"/>
                </a:solidFill>
                <a:latin typeface="Mitr"/>
              </a:rPr>
              <a:t>số</a:t>
            </a:r>
            <a:r>
              <a:rPr lang="en-US" sz="3999" dirty="0">
                <a:solidFill>
                  <a:srgbClr val="000000"/>
                </a:solidFill>
                <a:latin typeface="Mitr"/>
              </a:rPr>
              <a:t> </a:t>
            </a:r>
            <a:r>
              <a:rPr lang="en-US" sz="3999" dirty="0" err="1">
                <a:solidFill>
                  <a:srgbClr val="000000"/>
                </a:solidFill>
                <a:latin typeface="Mitr"/>
              </a:rPr>
              <a:t>cột</a:t>
            </a:r>
            <a:r>
              <a:rPr lang="en-US" sz="3999" dirty="0">
                <a:solidFill>
                  <a:srgbClr val="000000"/>
                </a:solidFill>
                <a:latin typeface="Mitr"/>
              </a:rPr>
              <a:t> </a:t>
            </a:r>
            <a:r>
              <a:rPr lang="en-US" sz="3999" dirty="0" err="1">
                <a:solidFill>
                  <a:srgbClr val="000000"/>
                </a:solidFill>
                <a:latin typeface="Mitr"/>
              </a:rPr>
              <a:t>chứa</a:t>
            </a:r>
            <a:r>
              <a:rPr lang="en-US" sz="3999" dirty="0">
                <a:solidFill>
                  <a:srgbClr val="000000"/>
                </a:solidFill>
                <a:latin typeface="Mitr"/>
              </a:rPr>
              <a:t> </a:t>
            </a:r>
            <a:r>
              <a:rPr lang="en-US" sz="3999" dirty="0" err="1">
                <a:solidFill>
                  <a:srgbClr val="000000"/>
                </a:solidFill>
                <a:latin typeface="Mitr"/>
              </a:rPr>
              <a:t>các</a:t>
            </a:r>
            <a:r>
              <a:rPr lang="en-US" sz="3999" dirty="0">
                <a:solidFill>
                  <a:srgbClr val="000000"/>
                </a:solidFill>
                <a:latin typeface="Mitr"/>
              </a:rPr>
              <a:t> </a:t>
            </a:r>
            <a:r>
              <a:rPr lang="en-US" sz="3999" dirty="0" err="1">
                <a:solidFill>
                  <a:srgbClr val="000000"/>
                </a:solidFill>
                <a:latin typeface="Mitr"/>
              </a:rPr>
              <a:t>giá</a:t>
            </a:r>
            <a:r>
              <a:rPr lang="en-US" sz="3999" dirty="0">
                <a:solidFill>
                  <a:srgbClr val="000000"/>
                </a:solidFill>
                <a:latin typeface="Mitr"/>
              </a:rPr>
              <a:t> </a:t>
            </a:r>
            <a:r>
              <a:rPr lang="en-US" sz="3999" dirty="0" err="1">
                <a:solidFill>
                  <a:srgbClr val="000000"/>
                </a:solidFill>
                <a:latin typeface="Mitr"/>
              </a:rPr>
              <a:t>trị</a:t>
            </a:r>
            <a:r>
              <a:rPr lang="en-US" sz="3999" dirty="0">
                <a:solidFill>
                  <a:srgbClr val="000000"/>
                </a:solidFill>
                <a:latin typeface="Mitr"/>
              </a:rPr>
              <a:t> </a:t>
            </a:r>
            <a:r>
              <a:rPr lang="en-US" sz="3999" dirty="0" err="1">
                <a:solidFill>
                  <a:srgbClr val="000000"/>
                </a:solidFill>
                <a:latin typeface="Mitr"/>
              </a:rPr>
              <a:t>trùng</a:t>
            </a:r>
            <a:r>
              <a:rPr lang="en-US" sz="3999" dirty="0">
                <a:solidFill>
                  <a:srgbClr val="000000"/>
                </a:solidFill>
                <a:latin typeface="Mitr"/>
              </a:rPr>
              <a:t> </a:t>
            </a:r>
            <a:r>
              <a:rPr lang="en-US" sz="3999" dirty="0" err="1">
                <a:solidFill>
                  <a:srgbClr val="000000"/>
                </a:solidFill>
                <a:latin typeface="Mitr"/>
              </a:rPr>
              <a:t>lặp</a:t>
            </a:r>
            <a:r>
              <a:rPr lang="en-US" sz="3999" dirty="0">
                <a:solidFill>
                  <a:srgbClr val="000000"/>
                </a:solidFill>
                <a:latin typeface="Mitr"/>
              </a:rPr>
              <a:t>:</a:t>
            </a:r>
          </a:p>
          <a:p>
            <a:pPr algn="just">
              <a:lnSpc>
                <a:spcPts val="5599"/>
              </a:lnSpc>
            </a:pPr>
            <a:r>
              <a:rPr lang="en-US" sz="3999" dirty="0">
                <a:solidFill>
                  <a:srgbClr val="000000"/>
                </a:solidFill>
                <a:latin typeface="Mitr"/>
              </a:rPr>
              <a:t>  VD: “</a:t>
            </a:r>
            <a:r>
              <a:rPr lang="en-US" sz="3999" dirty="0" err="1">
                <a:solidFill>
                  <a:srgbClr val="000000"/>
                </a:solidFill>
                <a:latin typeface="Mitr"/>
              </a:rPr>
              <a:t>Quận</a:t>
            </a:r>
            <a:r>
              <a:rPr lang="en-US" sz="3999" dirty="0">
                <a:solidFill>
                  <a:srgbClr val="000000"/>
                </a:solidFill>
                <a:latin typeface="Mitr"/>
              </a:rPr>
              <a:t> Tân </a:t>
            </a:r>
            <a:r>
              <a:rPr lang="en-US" sz="3999" dirty="0" err="1">
                <a:solidFill>
                  <a:srgbClr val="000000"/>
                </a:solidFill>
                <a:latin typeface="Mitr"/>
              </a:rPr>
              <a:t>Phú</a:t>
            </a:r>
            <a:r>
              <a:rPr lang="en-US" sz="3999" dirty="0">
                <a:solidFill>
                  <a:srgbClr val="000000"/>
                </a:solidFill>
                <a:latin typeface="Mitr"/>
              </a:rPr>
              <a:t>.” -&gt; “</a:t>
            </a:r>
            <a:r>
              <a:rPr lang="en-US" sz="3999" dirty="0" err="1">
                <a:solidFill>
                  <a:srgbClr val="000000"/>
                </a:solidFill>
                <a:latin typeface="Mitr"/>
              </a:rPr>
              <a:t>Quận</a:t>
            </a:r>
            <a:r>
              <a:rPr lang="en-US" sz="3999" dirty="0">
                <a:solidFill>
                  <a:srgbClr val="000000"/>
                </a:solidFill>
                <a:latin typeface="Mitr"/>
              </a:rPr>
              <a:t> Tân </a:t>
            </a:r>
            <a:r>
              <a:rPr lang="en-US" sz="3999" dirty="0" err="1">
                <a:solidFill>
                  <a:srgbClr val="000000"/>
                </a:solidFill>
                <a:latin typeface="Mitr"/>
              </a:rPr>
              <a:t>Phú</a:t>
            </a:r>
            <a:r>
              <a:rPr lang="en-US" sz="3999" dirty="0">
                <a:solidFill>
                  <a:srgbClr val="000000"/>
                </a:solidFill>
                <a:latin typeface="Mitr"/>
              </a:rPr>
              <a:t>”</a:t>
            </a:r>
          </a:p>
          <a:p>
            <a:pPr algn="just">
              <a:lnSpc>
                <a:spcPts val="5599"/>
              </a:lnSpc>
            </a:pPr>
            <a:r>
              <a:rPr lang="en-US" sz="3999" dirty="0">
                <a:solidFill>
                  <a:srgbClr val="000000"/>
                </a:solidFill>
                <a:latin typeface="Mitr"/>
              </a:rPr>
              <a:t>       “</a:t>
            </a:r>
            <a:r>
              <a:rPr lang="en-US" sz="3999" dirty="0" err="1">
                <a:solidFill>
                  <a:srgbClr val="000000"/>
                </a:solidFill>
                <a:latin typeface="Mitr"/>
              </a:rPr>
              <a:t>Quận</a:t>
            </a:r>
            <a:r>
              <a:rPr lang="en-US" sz="3999" dirty="0">
                <a:solidFill>
                  <a:srgbClr val="000000"/>
                </a:solidFill>
                <a:latin typeface="Mitr"/>
              </a:rPr>
              <a:t> 2 - Thành </a:t>
            </a:r>
            <a:r>
              <a:rPr lang="en-US" sz="3999" dirty="0" err="1">
                <a:solidFill>
                  <a:srgbClr val="000000"/>
                </a:solidFill>
                <a:latin typeface="Mitr"/>
              </a:rPr>
              <a:t>phố</a:t>
            </a:r>
            <a:r>
              <a:rPr lang="en-US" sz="3999" dirty="0">
                <a:solidFill>
                  <a:srgbClr val="000000"/>
                </a:solidFill>
                <a:latin typeface="Mitr"/>
              </a:rPr>
              <a:t> </a:t>
            </a:r>
            <a:r>
              <a:rPr lang="en-US" sz="3999" dirty="0" err="1">
                <a:solidFill>
                  <a:srgbClr val="000000"/>
                </a:solidFill>
                <a:latin typeface="Mitr"/>
              </a:rPr>
              <a:t>Thủ</a:t>
            </a:r>
            <a:r>
              <a:rPr lang="en-US" sz="3999" dirty="0">
                <a:solidFill>
                  <a:srgbClr val="000000"/>
                </a:solidFill>
                <a:latin typeface="Mitr"/>
              </a:rPr>
              <a:t> </a:t>
            </a:r>
            <a:r>
              <a:rPr lang="en-US" sz="3999" dirty="0" err="1">
                <a:solidFill>
                  <a:srgbClr val="000000"/>
                </a:solidFill>
                <a:latin typeface="Mitr"/>
              </a:rPr>
              <a:t>Đức</a:t>
            </a:r>
            <a:r>
              <a:rPr lang="en-US" sz="3999" dirty="0">
                <a:solidFill>
                  <a:srgbClr val="000000"/>
                </a:solidFill>
                <a:latin typeface="Mitr"/>
              </a:rPr>
              <a:t>” -&gt; “</a:t>
            </a:r>
            <a:r>
              <a:rPr lang="en-US" sz="3999" dirty="0" err="1">
                <a:solidFill>
                  <a:srgbClr val="000000"/>
                </a:solidFill>
                <a:latin typeface="Mitr"/>
              </a:rPr>
              <a:t>Quận</a:t>
            </a:r>
            <a:r>
              <a:rPr lang="en-US" sz="3999" dirty="0">
                <a:solidFill>
                  <a:srgbClr val="000000"/>
                </a:solidFill>
                <a:latin typeface="Mitr"/>
              </a:rPr>
              <a:t> 2"</a:t>
            </a:r>
          </a:p>
          <a:p>
            <a:pPr marL="863596" lvl="1" indent="-431798" algn="just">
              <a:lnSpc>
                <a:spcPts val="5599"/>
              </a:lnSpc>
              <a:buFont typeface="Arial"/>
              <a:buChar char="•"/>
            </a:pPr>
            <a:r>
              <a:rPr lang="en-US" sz="3999" dirty="0" err="1">
                <a:solidFill>
                  <a:srgbClr val="000000"/>
                </a:solidFill>
                <a:latin typeface="Mitr"/>
              </a:rPr>
              <a:t>sử</a:t>
            </a:r>
            <a:r>
              <a:rPr lang="en-US" sz="3999" dirty="0">
                <a:solidFill>
                  <a:srgbClr val="000000"/>
                </a:solidFill>
                <a:latin typeface="Mitr"/>
              </a:rPr>
              <a:t> </a:t>
            </a:r>
            <a:r>
              <a:rPr lang="en-US" sz="3999" dirty="0" err="1">
                <a:solidFill>
                  <a:srgbClr val="000000"/>
                </a:solidFill>
                <a:latin typeface="Mitr"/>
              </a:rPr>
              <a:t>dụng</a:t>
            </a:r>
            <a:r>
              <a:rPr lang="en-US" sz="3999" dirty="0">
                <a:solidFill>
                  <a:srgbClr val="000000"/>
                </a:solidFill>
                <a:latin typeface="Mitr"/>
              </a:rPr>
              <a:t> </a:t>
            </a:r>
            <a:r>
              <a:rPr lang="en-US" sz="3999" dirty="0" err="1">
                <a:solidFill>
                  <a:srgbClr val="000000"/>
                </a:solidFill>
                <a:latin typeface="Mitr"/>
              </a:rPr>
              <a:t>phương</a:t>
            </a:r>
            <a:r>
              <a:rPr lang="en-US" sz="3999" dirty="0">
                <a:solidFill>
                  <a:srgbClr val="000000"/>
                </a:solidFill>
                <a:latin typeface="Mitr"/>
              </a:rPr>
              <a:t> </a:t>
            </a:r>
            <a:r>
              <a:rPr lang="en-US" sz="3999" dirty="0" err="1">
                <a:solidFill>
                  <a:srgbClr val="000000"/>
                </a:solidFill>
                <a:latin typeface="Mitr"/>
              </a:rPr>
              <a:t>pháp</a:t>
            </a:r>
            <a:r>
              <a:rPr lang="en-US" sz="3999" dirty="0">
                <a:solidFill>
                  <a:srgbClr val="000000"/>
                </a:solidFill>
                <a:latin typeface="Mitr"/>
              </a:rPr>
              <a:t> </a:t>
            </a:r>
            <a:r>
              <a:rPr lang="en-US" sz="3999" dirty="0" err="1">
                <a:solidFill>
                  <a:srgbClr val="000000"/>
                </a:solidFill>
                <a:latin typeface="Mitr"/>
              </a:rPr>
              <a:t>MinMaxScaler</a:t>
            </a:r>
            <a:r>
              <a:rPr lang="en-US" sz="3999" dirty="0">
                <a:solidFill>
                  <a:srgbClr val="000000"/>
                </a:solidFill>
                <a:latin typeface="Mitr"/>
              </a:rPr>
              <a:t> </a:t>
            </a:r>
            <a:r>
              <a:rPr lang="en-US" sz="3999" dirty="0" err="1">
                <a:solidFill>
                  <a:srgbClr val="000000"/>
                </a:solidFill>
                <a:latin typeface="Mitr"/>
              </a:rPr>
              <a:t>để</a:t>
            </a:r>
            <a:r>
              <a:rPr lang="en-US" sz="3999" dirty="0">
                <a:solidFill>
                  <a:srgbClr val="000000"/>
                </a:solidFill>
                <a:latin typeface="Mitr"/>
              </a:rPr>
              <a:t> </a:t>
            </a:r>
            <a:r>
              <a:rPr lang="en-US" sz="3999" dirty="0" err="1">
                <a:solidFill>
                  <a:srgbClr val="000000"/>
                </a:solidFill>
                <a:latin typeface="Mitr"/>
              </a:rPr>
              <a:t>chuẩn</a:t>
            </a:r>
            <a:r>
              <a:rPr lang="en-US" sz="3999" dirty="0">
                <a:solidFill>
                  <a:srgbClr val="000000"/>
                </a:solidFill>
                <a:latin typeface="Mitr"/>
              </a:rPr>
              <a:t> </a:t>
            </a:r>
            <a:r>
              <a:rPr lang="en-US" sz="3999" dirty="0" err="1">
                <a:solidFill>
                  <a:srgbClr val="000000"/>
                </a:solidFill>
                <a:latin typeface="Mitr"/>
              </a:rPr>
              <a:t>hóa</a:t>
            </a:r>
            <a:r>
              <a:rPr lang="en-US" sz="3999" dirty="0">
                <a:solidFill>
                  <a:srgbClr val="000000"/>
                </a:solidFill>
                <a:latin typeface="Mitr"/>
              </a:rPr>
              <a:t> </a:t>
            </a:r>
            <a:r>
              <a:rPr lang="en-US" sz="3999" dirty="0" err="1">
                <a:solidFill>
                  <a:srgbClr val="000000"/>
                </a:solidFill>
                <a:latin typeface="Mitr"/>
              </a:rPr>
              <a:t>cho</a:t>
            </a:r>
            <a:r>
              <a:rPr lang="en-US" sz="3999" dirty="0">
                <a:solidFill>
                  <a:srgbClr val="000000"/>
                </a:solidFill>
                <a:latin typeface="Mitr"/>
              </a:rPr>
              <a:t> </a:t>
            </a:r>
            <a:r>
              <a:rPr lang="en-US" sz="3999" dirty="0" err="1">
                <a:solidFill>
                  <a:srgbClr val="000000"/>
                </a:solidFill>
                <a:latin typeface="Mitr"/>
              </a:rPr>
              <a:t>các</a:t>
            </a:r>
            <a:r>
              <a:rPr lang="en-US" sz="3999" dirty="0">
                <a:solidFill>
                  <a:srgbClr val="000000"/>
                </a:solidFill>
                <a:latin typeface="Mitr"/>
              </a:rPr>
              <a:t> </a:t>
            </a:r>
            <a:r>
              <a:rPr lang="en-US" sz="3999" dirty="0" err="1">
                <a:solidFill>
                  <a:srgbClr val="000000"/>
                </a:solidFill>
                <a:latin typeface="Mitr"/>
              </a:rPr>
              <a:t>biến</a:t>
            </a:r>
            <a:r>
              <a:rPr lang="en-US" sz="3999" dirty="0">
                <a:solidFill>
                  <a:srgbClr val="000000"/>
                </a:solidFill>
                <a:latin typeface="Mitr"/>
              </a:rPr>
              <a:t> </a:t>
            </a:r>
            <a:r>
              <a:rPr lang="en-US" sz="3999" dirty="0" err="1">
                <a:solidFill>
                  <a:srgbClr val="000000"/>
                </a:solidFill>
                <a:latin typeface="Mitr"/>
              </a:rPr>
              <a:t>kiểu</a:t>
            </a:r>
            <a:r>
              <a:rPr lang="en-US" sz="3999" dirty="0">
                <a:solidFill>
                  <a:srgbClr val="000000"/>
                </a:solidFill>
                <a:latin typeface="Mitr"/>
              </a:rPr>
              <a:t> </a:t>
            </a:r>
            <a:r>
              <a:rPr lang="en-US" sz="3999" dirty="0" err="1">
                <a:solidFill>
                  <a:srgbClr val="000000"/>
                </a:solidFill>
                <a:latin typeface="Mitr"/>
              </a:rPr>
              <a:t>số</a:t>
            </a:r>
            <a:endParaRPr lang="en-US" sz="3999" dirty="0">
              <a:solidFill>
                <a:srgbClr val="000000"/>
              </a:solidFill>
              <a:latin typeface="Mitr"/>
            </a:endParaRPr>
          </a:p>
          <a:p>
            <a:pPr marL="863596" lvl="1" indent="-431798" algn="just">
              <a:lnSpc>
                <a:spcPts val="5599"/>
              </a:lnSpc>
              <a:buFont typeface="Arial"/>
              <a:buChar char="•"/>
            </a:pPr>
            <a:r>
              <a:rPr lang="en-US" sz="3999" dirty="0" err="1">
                <a:solidFill>
                  <a:srgbClr val="000000"/>
                </a:solidFill>
                <a:latin typeface="Mitr"/>
              </a:rPr>
              <a:t>Đối</a:t>
            </a:r>
            <a:r>
              <a:rPr lang="en-US" sz="3999" dirty="0">
                <a:solidFill>
                  <a:srgbClr val="000000"/>
                </a:solidFill>
                <a:latin typeface="Mitr"/>
              </a:rPr>
              <a:t> </a:t>
            </a:r>
            <a:r>
              <a:rPr lang="en-US" sz="3999" dirty="0" err="1">
                <a:solidFill>
                  <a:srgbClr val="000000"/>
                </a:solidFill>
                <a:latin typeface="Mitr"/>
              </a:rPr>
              <a:t>với</a:t>
            </a:r>
            <a:r>
              <a:rPr lang="en-US" sz="3999" dirty="0">
                <a:solidFill>
                  <a:srgbClr val="000000"/>
                </a:solidFill>
                <a:latin typeface="Mitr"/>
              </a:rPr>
              <a:t> </a:t>
            </a:r>
            <a:r>
              <a:rPr lang="en-US" sz="3999" dirty="0" err="1">
                <a:solidFill>
                  <a:srgbClr val="000000"/>
                </a:solidFill>
                <a:latin typeface="Mitr"/>
              </a:rPr>
              <a:t>các</a:t>
            </a:r>
            <a:r>
              <a:rPr lang="en-US" sz="3999" dirty="0">
                <a:solidFill>
                  <a:srgbClr val="000000"/>
                </a:solidFill>
                <a:latin typeface="Mitr"/>
              </a:rPr>
              <a:t> </a:t>
            </a:r>
            <a:r>
              <a:rPr lang="en-US" sz="3999" dirty="0" err="1">
                <a:solidFill>
                  <a:srgbClr val="000000"/>
                </a:solidFill>
                <a:latin typeface="Mitr"/>
              </a:rPr>
              <a:t>biến</a:t>
            </a:r>
            <a:r>
              <a:rPr lang="en-US" sz="3999" dirty="0">
                <a:solidFill>
                  <a:srgbClr val="000000"/>
                </a:solidFill>
                <a:latin typeface="Mitr"/>
              </a:rPr>
              <a:t> </a:t>
            </a:r>
            <a:r>
              <a:rPr lang="en-US" sz="3999" dirty="0" err="1">
                <a:solidFill>
                  <a:srgbClr val="000000"/>
                </a:solidFill>
                <a:latin typeface="Mitr"/>
              </a:rPr>
              <a:t>kiểu</a:t>
            </a:r>
            <a:r>
              <a:rPr lang="en-US" sz="3999" dirty="0">
                <a:solidFill>
                  <a:srgbClr val="000000"/>
                </a:solidFill>
                <a:latin typeface="Mitr"/>
              </a:rPr>
              <a:t> </a:t>
            </a:r>
            <a:r>
              <a:rPr lang="en-US" sz="3999" dirty="0" err="1">
                <a:solidFill>
                  <a:srgbClr val="000000"/>
                </a:solidFill>
                <a:latin typeface="Mitr"/>
              </a:rPr>
              <a:t>phân</a:t>
            </a:r>
            <a:r>
              <a:rPr lang="en-US" sz="3999" dirty="0">
                <a:solidFill>
                  <a:srgbClr val="000000"/>
                </a:solidFill>
                <a:latin typeface="Mitr"/>
              </a:rPr>
              <a:t> </a:t>
            </a:r>
            <a:r>
              <a:rPr lang="en-US" sz="3999" dirty="0" err="1">
                <a:solidFill>
                  <a:srgbClr val="000000"/>
                </a:solidFill>
                <a:latin typeface="Mitr"/>
              </a:rPr>
              <a:t>loại</a:t>
            </a:r>
            <a:r>
              <a:rPr lang="en-US" sz="3999" dirty="0">
                <a:solidFill>
                  <a:srgbClr val="000000"/>
                </a:solidFill>
                <a:latin typeface="Mitr"/>
              </a:rPr>
              <a:t>, </a:t>
            </a:r>
            <a:r>
              <a:rPr lang="en-US" sz="3999" dirty="0" err="1">
                <a:solidFill>
                  <a:srgbClr val="000000"/>
                </a:solidFill>
                <a:latin typeface="Mitr"/>
              </a:rPr>
              <a:t>nhóm</a:t>
            </a:r>
            <a:r>
              <a:rPr lang="en-US" sz="3999" dirty="0">
                <a:solidFill>
                  <a:srgbClr val="000000"/>
                </a:solidFill>
                <a:latin typeface="Mitr"/>
              </a:rPr>
              <a:t> </a:t>
            </a:r>
            <a:r>
              <a:rPr lang="en-US" sz="3999" dirty="0" err="1">
                <a:solidFill>
                  <a:srgbClr val="000000"/>
                </a:solidFill>
                <a:latin typeface="Mitr"/>
              </a:rPr>
              <a:t>sử</a:t>
            </a:r>
            <a:r>
              <a:rPr lang="en-US" sz="3999" dirty="0">
                <a:solidFill>
                  <a:srgbClr val="000000"/>
                </a:solidFill>
                <a:latin typeface="Mitr"/>
              </a:rPr>
              <a:t> </a:t>
            </a:r>
            <a:r>
              <a:rPr lang="en-US" sz="3999" dirty="0" err="1">
                <a:solidFill>
                  <a:srgbClr val="000000"/>
                </a:solidFill>
                <a:latin typeface="Mitr"/>
              </a:rPr>
              <a:t>dụng</a:t>
            </a:r>
            <a:r>
              <a:rPr lang="en-US" sz="3999" dirty="0">
                <a:solidFill>
                  <a:srgbClr val="000000"/>
                </a:solidFill>
                <a:latin typeface="Mitr"/>
              </a:rPr>
              <a:t> </a:t>
            </a:r>
            <a:r>
              <a:rPr lang="en-US" sz="3999" dirty="0" err="1">
                <a:solidFill>
                  <a:srgbClr val="000000"/>
                </a:solidFill>
                <a:latin typeface="Mitr"/>
              </a:rPr>
              <a:t>phương</a:t>
            </a:r>
            <a:r>
              <a:rPr lang="en-US" sz="3999" dirty="0">
                <a:solidFill>
                  <a:srgbClr val="000000"/>
                </a:solidFill>
                <a:latin typeface="Mitr"/>
              </a:rPr>
              <a:t> </a:t>
            </a:r>
            <a:r>
              <a:rPr lang="en-US" sz="3999" dirty="0" err="1">
                <a:solidFill>
                  <a:srgbClr val="000000"/>
                </a:solidFill>
                <a:latin typeface="Mitr"/>
              </a:rPr>
              <a:t>pháp</a:t>
            </a:r>
            <a:r>
              <a:rPr lang="en-US" sz="3999" dirty="0">
                <a:solidFill>
                  <a:srgbClr val="000000"/>
                </a:solidFill>
                <a:latin typeface="Mitr"/>
              </a:rPr>
              <a:t> </a:t>
            </a:r>
            <a:r>
              <a:rPr lang="vi-VN" sz="3999" dirty="0" err="1">
                <a:solidFill>
                  <a:srgbClr val="000000"/>
                </a:solidFill>
                <a:latin typeface="Mitr"/>
              </a:rPr>
              <a:t>Label</a:t>
            </a:r>
            <a:r>
              <a:rPr lang="en-US" sz="3999" dirty="0">
                <a:solidFill>
                  <a:srgbClr val="000000"/>
                </a:solidFill>
                <a:latin typeface="Mitr"/>
              </a:rPr>
              <a:t>Encoder </a:t>
            </a:r>
            <a:r>
              <a:rPr lang="en-US" sz="3999" dirty="0" err="1">
                <a:solidFill>
                  <a:srgbClr val="000000"/>
                </a:solidFill>
                <a:latin typeface="Mitr"/>
              </a:rPr>
              <a:t>để</a:t>
            </a:r>
            <a:r>
              <a:rPr lang="en-US" sz="3999" dirty="0">
                <a:solidFill>
                  <a:srgbClr val="000000"/>
                </a:solidFill>
                <a:latin typeface="Mitr"/>
              </a:rPr>
              <a:t> </a:t>
            </a:r>
            <a:r>
              <a:rPr lang="en-US" sz="3999" dirty="0" err="1">
                <a:solidFill>
                  <a:srgbClr val="000000"/>
                </a:solidFill>
                <a:latin typeface="Mitr"/>
              </a:rPr>
              <a:t>chuyển</a:t>
            </a:r>
            <a:r>
              <a:rPr lang="en-US" sz="3999" dirty="0">
                <a:solidFill>
                  <a:srgbClr val="000000"/>
                </a:solidFill>
                <a:latin typeface="Mitr"/>
              </a:rPr>
              <a:t> sang </a:t>
            </a:r>
            <a:r>
              <a:rPr lang="en-US" sz="3999" dirty="0" err="1">
                <a:solidFill>
                  <a:srgbClr val="000000"/>
                </a:solidFill>
                <a:latin typeface="Mitr"/>
              </a:rPr>
              <a:t>biến</a:t>
            </a:r>
            <a:r>
              <a:rPr lang="en-US" sz="3999" dirty="0">
                <a:solidFill>
                  <a:srgbClr val="000000"/>
                </a:solidFill>
                <a:latin typeface="Mitr"/>
              </a:rPr>
              <a:t> </a:t>
            </a:r>
            <a:r>
              <a:rPr lang="en-US" sz="3999" dirty="0" err="1">
                <a:solidFill>
                  <a:srgbClr val="000000"/>
                </a:solidFill>
                <a:latin typeface="Mitr"/>
              </a:rPr>
              <a:t>kiểu</a:t>
            </a:r>
            <a:r>
              <a:rPr lang="en-US" sz="3999" dirty="0">
                <a:solidFill>
                  <a:srgbClr val="000000"/>
                </a:solidFill>
                <a:latin typeface="Mitr"/>
              </a:rPr>
              <a:t> </a:t>
            </a:r>
            <a:r>
              <a:rPr lang="en-US" sz="3999" dirty="0" err="1">
                <a:solidFill>
                  <a:srgbClr val="000000"/>
                </a:solidFill>
                <a:latin typeface="Mitr"/>
              </a:rPr>
              <a:t>số</a:t>
            </a:r>
            <a:r>
              <a:rPr lang="en-US" sz="3999" dirty="0">
                <a:solidFill>
                  <a:srgbClr val="000000"/>
                </a:solidFill>
                <a:latin typeface="Mitr"/>
              </a:rPr>
              <a:t>.</a:t>
            </a:r>
          </a:p>
          <a:p>
            <a:pPr algn="just">
              <a:lnSpc>
                <a:spcPts val="5599"/>
              </a:lnSpc>
            </a:pPr>
            <a:endParaRPr lang="en-US" sz="3999" dirty="0">
              <a:solidFill>
                <a:srgbClr val="000000"/>
              </a:solidFill>
              <a:latin typeface="Mitr"/>
            </a:endParaRPr>
          </a:p>
          <a:p>
            <a:pPr algn="just">
              <a:lnSpc>
                <a:spcPts val="5599"/>
              </a:lnSpc>
            </a:pPr>
            <a:endParaRPr lang="en-US" sz="3999" dirty="0">
              <a:solidFill>
                <a:srgbClr val="000000"/>
              </a:solidFill>
              <a:latin typeface="Mit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C0D6E1"/>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224260" cy="4126487"/>
            <a:chOff x="0" y="0"/>
            <a:chExt cx="4828540" cy="4716780"/>
          </a:xfrm>
        </p:grpSpPr>
        <p:sp>
          <p:nvSpPr>
            <p:cNvPr id="3" name="Freeform 3"/>
            <p:cNvSpPr/>
            <p:nvPr/>
          </p:nvSpPr>
          <p:spPr>
            <a:xfrm>
              <a:off x="0" y="-7620"/>
              <a:ext cx="4833620" cy="4726940"/>
            </a:xfrm>
            <a:custGeom>
              <a:avLst/>
              <a:gdLst/>
              <a:ahLst/>
              <a:cxnLst/>
              <a:rect l="l" t="t" r="r" b="b"/>
              <a:pathLst>
                <a:path w="4833620" h="4726940">
                  <a:moveTo>
                    <a:pt x="3416300" y="4662170"/>
                  </a:moveTo>
                  <a:cubicBezTo>
                    <a:pt x="3388360" y="4669790"/>
                    <a:pt x="3366770" y="4679950"/>
                    <a:pt x="3345180" y="4682490"/>
                  </a:cubicBezTo>
                  <a:cubicBezTo>
                    <a:pt x="3223260" y="4692650"/>
                    <a:pt x="3102610" y="4702810"/>
                    <a:pt x="2980690" y="4711700"/>
                  </a:cubicBezTo>
                  <a:cubicBezTo>
                    <a:pt x="2918460" y="4715510"/>
                    <a:pt x="2856230" y="4719320"/>
                    <a:pt x="2794000" y="4720590"/>
                  </a:cubicBezTo>
                  <a:cubicBezTo>
                    <a:pt x="2726690" y="4723130"/>
                    <a:pt x="2659380" y="4726940"/>
                    <a:pt x="2593340" y="4724400"/>
                  </a:cubicBezTo>
                  <a:cubicBezTo>
                    <a:pt x="2529840" y="4723130"/>
                    <a:pt x="2466340" y="4719320"/>
                    <a:pt x="2405380" y="4707890"/>
                  </a:cubicBezTo>
                  <a:cubicBezTo>
                    <a:pt x="2326640" y="4693920"/>
                    <a:pt x="2246630" y="4693920"/>
                    <a:pt x="2169160" y="4681220"/>
                  </a:cubicBezTo>
                  <a:cubicBezTo>
                    <a:pt x="1967230" y="4648200"/>
                    <a:pt x="1761490" y="4657090"/>
                    <a:pt x="1558290" y="4643120"/>
                  </a:cubicBezTo>
                  <a:cubicBezTo>
                    <a:pt x="1443990" y="4635500"/>
                    <a:pt x="1329690" y="4617720"/>
                    <a:pt x="1215390" y="4602480"/>
                  </a:cubicBezTo>
                  <a:cubicBezTo>
                    <a:pt x="1085850" y="4585970"/>
                    <a:pt x="956310" y="4566920"/>
                    <a:pt x="825500" y="4549140"/>
                  </a:cubicBezTo>
                  <a:cubicBezTo>
                    <a:pt x="730250" y="4536440"/>
                    <a:pt x="633730" y="4523740"/>
                    <a:pt x="538480" y="4511040"/>
                  </a:cubicBezTo>
                  <a:cubicBezTo>
                    <a:pt x="535940" y="4511040"/>
                    <a:pt x="533400" y="4509770"/>
                    <a:pt x="530860" y="4509770"/>
                  </a:cubicBezTo>
                  <a:cubicBezTo>
                    <a:pt x="450850" y="4475480"/>
                    <a:pt x="365760" y="4448810"/>
                    <a:pt x="292100" y="4404360"/>
                  </a:cubicBezTo>
                  <a:cubicBezTo>
                    <a:pt x="167640" y="4328160"/>
                    <a:pt x="114300" y="4206240"/>
                    <a:pt x="109220" y="4062730"/>
                  </a:cubicBezTo>
                  <a:cubicBezTo>
                    <a:pt x="107950" y="4013200"/>
                    <a:pt x="101600" y="3964940"/>
                    <a:pt x="101600" y="3915410"/>
                  </a:cubicBezTo>
                  <a:cubicBezTo>
                    <a:pt x="102870" y="3846830"/>
                    <a:pt x="107950" y="3779520"/>
                    <a:pt x="111760" y="3712210"/>
                  </a:cubicBezTo>
                  <a:cubicBezTo>
                    <a:pt x="121920" y="3511550"/>
                    <a:pt x="127000" y="3310890"/>
                    <a:pt x="111760" y="3110230"/>
                  </a:cubicBezTo>
                  <a:cubicBezTo>
                    <a:pt x="97790" y="2929890"/>
                    <a:pt x="85090" y="2750820"/>
                    <a:pt x="71120" y="2570480"/>
                  </a:cubicBezTo>
                  <a:cubicBezTo>
                    <a:pt x="62230" y="2454910"/>
                    <a:pt x="50800" y="2340610"/>
                    <a:pt x="43180" y="2225040"/>
                  </a:cubicBezTo>
                  <a:cubicBezTo>
                    <a:pt x="38100" y="2148840"/>
                    <a:pt x="39370" y="2071370"/>
                    <a:pt x="34290" y="1995170"/>
                  </a:cubicBezTo>
                  <a:cubicBezTo>
                    <a:pt x="31750" y="1951990"/>
                    <a:pt x="17780" y="1910080"/>
                    <a:pt x="16510" y="1866900"/>
                  </a:cubicBezTo>
                  <a:cubicBezTo>
                    <a:pt x="11430" y="1762760"/>
                    <a:pt x="10160" y="1657350"/>
                    <a:pt x="7620" y="1551940"/>
                  </a:cubicBezTo>
                  <a:cubicBezTo>
                    <a:pt x="6350" y="1511300"/>
                    <a:pt x="0" y="1470660"/>
                    <a:pt x="1270" y="1430020"/>
                  </a:cubicBezTo>
                  <a:cubicBezTo>
                    <a:pt x="2540" y="1366520"/>
                    <a:pt x="10160" y="1303020"/>
                    <a:pt x="11430" y="1239520"/>
                  </a:cubicBezTo>
                  <a:cubicBezTo>
                    <a:pt x="12700" y="1165860"/>
                    <a:pt x="5080" y="1092200"/>
                    <a:pt x="7620" y="1019810"/>
                  </a:cubicBezTo>
                  <a:cubicBezTo>
                    <a:pt x="7620" y="949960"/>
                    <a:pt x="16510" y="881380"/>
                    <a:pt x="25400" y="811530"/>
                  </a:cubicBezTo>
                  <a:cubicBezTo>
                    <a:pt x="27940" y="787400"/>
                    <a:pt x="45720" y="765810"/>
                    <a:pt x="50800" y="741680"/>
                  </a:cubicBezTo>
                  <a:cubicBezTo>
                    <a:pt x="72390" y="622300"/>
                    <a:pt x="95250" y="502920"/>
                    <a:pt x="151130" y="392430"/>
                  </a:cubicBezTo>
                  <a:cubicBezTo>
                    <a:pt x="163830" y="368300"/>
                    <a:pt x="184150" y="346710"/>
                    <a:pt x="203200" y="327660"/>
                  </a:cubicBezTo>
                  <a:cubicBezTo>
                    <a:pt x="209550" y="321310"/>
                    <a:pt x="224790" y="325120"/>
                    <a:pt x="228600" y="325120"/>
                  </a:cubicBezTo>
                  <a:cubicBezTo>
                    <a:pt x="237490" y="308610"/>
                    <a:pt x="242570" y="292100"/>
                    <a:pt x="252730" y="284480"/>
                  </a:cubicBezTo>
                  <a:cubicBezTo>
                    <a:pt x="307340" y="242570"/>
                    <a:pt x="364490" y="212090"/>
                    <a:pt x="435610" y="204470"/>
                  </a:cubicBezTo>
                  <a:cubicBezTo>
                    <a:pt x="488950" y="198120"/>
                    <a:pt x="541020" y="175260"/>
                    <a:pt x="594360" y="162560"/>
                  </a:cubicBezTo>
                  <a:cubicBezTo>
                    <a:pt x="659130" y="147320"/>
                    <a:pt x="723900" y="129540"/>
                    <a:pt x="791210" y="120650"/>
                  </a:cubicBezTo>
                  <a:cubicBezTo>
                    <a:pt x="852170" y="113030"/>
                    <a:pt x="910590" y="96520"/>
                    <a:pt x="972820" y="91440"/>
                  </a:cubicBezTo>
                  <a:cubicBezTo>
                    <a:pt x="1036320" y="86360"/>
                    <a:pt x="1099820" y="71120"/>
                    <a:pt x="1164590" y="66040"/>
                  </a:cubicBezTo>
                  <a:cubicBezTo>
                    <a:pt x="1339850" y="53340"/>
                    <a:pt x="1516380" y="44450"/>
                    <a:pt x="1691640" y="34290"/>
                  </a:cubicBezTo>
                  <a:cubicBezTo>
                    <a:pt x="1734820" y="31750"/>
                    <a:pt x="1778000" y="34290"/>
                    <a:pt x="1821180" y="35560"/>
                  </a:cubicBezTo>
                  <a:cubicBezTo>
                    <a:pt x="1842770" y="36830"/>
                    <a:pt x="1864360" y="41910"/>
                    <a:pt x="1887220" y="44450"/>
                  </a:cubicBezTo>
                  <a:cubicBezTo>
                    <a:pt x="1897380" y="45720"/>
                    <a:pt x="1907540" y="41910"/>
                    <a:pt x="1917700" y="41910"/>
                  </a:cubicBezTo>
                  <a:cubicBezTo>
                    <a:pt x="1948180" y="41910"/>
                    <a:pt x="1979930" y="41910"/>
                    <a:pt x="2010410" y="40640"/>
                  </a:cubicBezTo>
                  <a:cubicBezTo>
                    <a:pt x="2068830" y="38100"/>
                    <a:pt x="2128520" y="31750"/>
                    <a:pt x="2186940" y="31750"/>
                  </a:cubicBezTo>
                  <a:cubicBezTo>
                    <a:pt x="2244090" y="31750"/>
                    <a:pt x="2301240" y="35560"/>
                    <a:pt x="2358390" y="38100"/>
                  </a:cubicBezTo>
                  <a:lnTo>
                    <a:pt x="2404110" y="38100"/>
                  </a:lnTo>
                  <a:cubicBezTo>
                    <a:pt x="2473960" y="35560"/>
                    <a:pt x="2542540" y="35560"/>
                    <a:pt x="2612390" y="31750"/>
                  </a:cubicBezTo>
                  <a:cubicBezTo>
                    <a:pt x="2679700" y="27940"/>
                    <a:pt x="2745740" y="19050"/>
                    <a:pt x="2813050" y="15240"/>
                  </a:cubicBezTo>
                  <a:cubicBezTo>
                    <a:pt x="2844800" y="12700"/>
                    <a:pt x="2877820" y="12700"/>
                    <a:pt x="2909570" y="19050"/>
                  </a:cubicBezTo>
                  <a:cubicBezTo>
                    <a:pt x="2957830" y="27940"/>
                    <a:pt x="3003550" y="33020"/>
                    <a:pt x="3051810" y="19050"/>
                  </a:cubicBezTo>
                  <a:cubicBezTo>
                    <a:pt x="3069590" y="13970"/>
                    <a:pt x="3092450" y="22860"/>
                    <a:pt x="3112770" y="25400"/>
                  </a:cubicBezTo>
                  <a:cubicBezTo>
                    <a:pt x="3121660" y="26670"/>
                    <a:pt x="3131820" y="29210"/>
                    <a:pt x="3136900" y="25400"/>
                  </a:cubicBezTo>
                  <a:cubicBezTo>
                    <a:pt x="3171190" y="0"/>
                    <a:pt x="3202940" y="6350"/>
                    <a:pt x="3235960" y="27940"/>
                  </a:cubicBezTo>
                  <a:cubicBezTo>
                    <a:pt x="3239770" y="30480"/>
                    <a:pt x="3249930" y="24130"/>
                    <a:pt x="3257550" y="24130"/>
                  </a:cubicBezTo>
                  <a:cubicBezTo>
                    <a:pt x="3288030" y="24130"/>
                    <a:pt x="3318510" y="24130"/>
                    <a:pt x="3350260" y="25400"/>
                  </a:cubicBezTo>
                  <a:cubicBezTo>
                    <a:pt x="3373120" y="26670"/>
                    <a:pt x="3394710" y="34290"/>
                    <a:pt x="3417570" y="36830"/>
                  </a:cubicBezTo>
                  <a:cubicBezTo>
                    <a:pt x="3467100" y="43180"/>
                    <a:pt x="3517900" y="53340"/>
                    <a:pt x="3568700" y="53340"/>
                  </a:cubicBezTo>
                  <a:cubicBezTo>
                    <a:pt x="3663950" y="54610"/>
                    <a:pt x="3759200" y="58420"/>
                    <a:pt x="3853180" y="78740"/>
                  </a:cubicBezTo>
                  <a:cubicBezTo>
                    <a:pt x="3940810" y="97790"/>
                    <a:pt x="4030980" y="97790"/>
                    <a:pt x="4119880" y="113030"/>
                  </a:cubicBezTo>
                  <a:cubicBezTo>
                    <a:pt x="4173220" y="121920"/>
                    <a:pt x="4227830" y="138430"/>
                    <a:pt x="4273550" y="165100"/>
                  </a:cubicBezTo>
                  <a:cubicBezTo>
                    <a:pt x="4323080" y="193040"/>
                    <a:pt x="4361180" y="238760"/>
                    <a:pt x="4405630" y="276860"/>
                  </a:cubicBezTo>
                  <a:cubicBezTo>
                    <a:pt x="4422140" y="290830"/>
                    <a:pt x="4446270" y="300990"/>
                    <a:pt x="4457700" y="318770"/>
                  </a:cubicBezTo>
                  <a:cubicBezTo>
                    <a:pt x="4490720" y="367030"/>
                    <a:pt x="4519930" y="417830"/>
                    <a:pt x="4549140" y="468630"/>
                  </a:cubicBezTo>
                  <a:cubicBezTo>
                    <a:pt x="4570730" y="505460"/>
                    <a:pt x="4592320" y="543560"/>
                    <a:pt x="4608830" y="581660"/>
                  </a:cubicBezTo>
                  <a:cubicBezTo>
                    <a:pt x="4626610" y="626110"/>
                    <a:pt x="4640580" y="671830"/>
                    <a:pt x="4654550" y="718820"/>
                  </a:cubicBezTo>
                  <a:cubicBezTo>
                    <a:pt x="4676140" y="792480"/>
                    <a:pt x="4701540" y="866140"/>
                    <a:pt x="4715510" y="942340"/>
                  </a:cubicBezTo>
                  <a:cubicBezTo>
                    <a:pt x="4735830" y="1049020"/>
                    <a:pt x="4745990" y="1158240"/>
                    <a:pt x="4761230" y="1266190"/>
                  </a:cubicBezTo>
                  <a:cubicBezTo>
                    <a:pt x="4766310" y="1301750"/>
                    <a:pt x="4772660" y="1337310"/>
                    <a:pt x="4775200" y="1372870"/>
                  </a:cubicBezTo>
                  <a:cubicBezTo>
                    <a:pt x="4782820" y="1474470"/>
                    <a:pt x="4787900" y="1574800"/>
                    <a:pt x="4794250" y="1676400"/>
                  </a:cubicBezTo>
                  <a:cubicBezTo>
                    <a:pt x="4803140" y="1802130"/>
                    <a:pt x="4815840" y="1926590"/>
                    <a:pt x="4822190" y="2052320"/>
                  </a:cubicBezTo>
                  <a:cubicBezTo>
                    <a:pt x="4828540" y="2172970"/>
                    <a:pt x="4833620" y="2294890"/>
                    <a:pt x="4831080" y="2416810"/>
                  </a:cubicBezTo>
                  <a:cubicBezTo>
                    <a:pt x="4827270" y="2620010"/>
                    <a:pt x="4817110" y="2821940"/>
                    <a:pt x="4806950" y="3025140"/>
                  </a:cubicBezTo>
                  <a:cubicBezTo>
                    <a:pt x="4800600" y="3150870"/>
                    <a:pt x="4791710" y="3275330"/>
                    <a:pt x="4779010" y="3399790"/>
                  </a:cubicBezTo>
                  <a:cubicBezTo>
                    <a:pt x="4766310" y="3524250"/>
                    <a:pt x="4747260" y="3647440"/>
                    <a:pt x="4733290" y="3771900"/>
                  </a:cubicBezTo>
                  <a:cubicBezTo>
                    <a:pt x="4723130" y="3858260"/>
                    <a:pt x="4720590" y="3944620"/>
                    <a:pt x="4709160" y="4029710"/>
                  </a:cubicBezTo>
                  <a:cubicBezTo>
                    <a:pt x="4699000" y="4107180"/>
                    <a:pt x="4660900" y="4175760"/>
                    <a:pt x="4610100" y="4232910"/>
                  </a:cubicBezTo>
                  <a:cubicBezTo>
                    <a:pt x="4568190" y="4281170"/>
                    <a:pt x="4535170" y="4335780"/>
                    <a:pt x="4491990" y="4382770"/>
                  </a:cubicBezTo>
                  <a:cubicBezTo>
                    <a:pt x="4453890" y="4424680"/>
                    <a:pt x="4411980" y="4466590"/>
                    <a:pt x="4345940" y="4467860"/>
                  </a:cubicBezTo>
                  <a:cubicBezTo>
                    <a:pt x="4330700" y="4467860"/>
                    <a:pt x="4316730" y="4483100"/>
                    <a:pt x="4301490" y="4490720"/>
                  </a:cubicBezTo>
                  <a:cubicBezTo>
                    <a:pt x="4236720" y="4518660"/>
                    <a:pt x="4169410" y="4542790"/>
                    <a:pt x="4105910" y="4573270"/>
                  </a:cubicBezTo>
                  <a:cubicBezTo>
                    <a:pt x="3989070" y="4629150"/>
                    <a:pt x="3863340" y="4638040"/>
                    <a:pt x="3737610" y="4643120"/>
                  </a:cubicBezTo>
                  <a:cubicBezTo>
                    <a:pt x="3689350" y="4645660"/>
                    <a:pt x="3639820" y="4641850"/>
                    <a:pt x="3591560" y="4645660"/>
                  </a:cubicBezTo>
                  <a:cubicBezTo>
                    <a:pt x="3567430" y="4646930"/>
                    <a:pt x="3544570" y="4658360"/>
                    <a:pt x="3521710" y="4663440"/>
                  </a:cubicBezTo>
                  <a:cubicBezTo>
                    <a:pt x="3511550" y="4665980"/>
                    <a:pt x="3501390" y="4664710"/>
                    <a:pt x="3489960" y="4665980"/>
                  </a:cubicBezTo>
                  <a:cubicBezTo>
                    <a:pt x="3474720" y="4667250"/>
                    <a:pt x="3459480" y="4671060"/>
                    <a:pt x="3444240" y="4669790"/>
                  </a:cubicBezTo>
                  <a:cubicBezTo>
                    <a:pt x="3429000" y="4667250"/>
                    <a:pt x="3418840" y="4662170"/>
                    <a:pt x="3416300" y="4662170"/>
                  </a:cubicBezTo>
                  <a:close/>
                </a:path>
              </a:pathLst>
            </a:custGeom>
            <a:solidFill>
              <a:srgbClr val="000000">
                <a:alpha val="0"/>
              </a:srgbClr>
            </a:solidFill>
            <a:ln w="12700">
              <a:solidFill>
                <a:srgbClr val="000000"/>
              </a:solidFill>
            </a:ln>
          </p:spPr>
          <p:txBody>
            <a:bodyPr/>
            <a:lstStyle/>
            <a:p>
              <a:endParaRPr lang="en-US"/>
            </a:p>
          </p:txBody>
        </p:sp>
      </p:grpSp>
      <p:sp>
        <p:nvSpPr>
          <p:cNvPr id="4" name="Freeform 4"/>
          <p:cNvSpPr/>
          <p:nvPr/>
        </p:nvSpPr>
        <p:spPr>
          <a:xfrm>
            <a:off x="3363084" y="1240614"/>
            <a:ext cx="11561831" cy="5598721"/>
          </a:xfrm>
          <a:custGeom>
            <a:avLst/>
            <a:gdLst/>
            <a:ahLst/>
            <a:cxnLst/>
            <a:rect l="l" t="t" r="r" b="b"/>
            <a:pathLst>
              <a:path w="11561831" h="5598721">
                <a:moveTo>
                  <a:pt x="0" y="0"/>
                </a:moveTo>
                <a:lnTo>
                  <a:pt x="11561832" y="0"/>
                </a:lnTo>
                <a:lnTo>
                  <a:pt x="11561832" y="5598720"/>
                </a:lnTo>
                <a:lnTo>
                  <a:pt x="0" y="5598720"/>
                </a:lnTo>
                <a:lnTo>
                  <a:pt x="0" y="0"/>
                </a:lnTo>
                <a:close/>
              </a:path>
            </a:pathLst>
          </a:custGeom>
          <a:blipFill>
            <a:blip r:embed="rId2"/>
            <a:stretch>
              <a:fillRect b="-6284"/>
            </a:stretch>
          </a:blipFill>
        </p:spPr>
        <p:txBody>
          <a:bodyPr/>
          <a:lstStyle/>
          <a:p>
            <a:endParaRPr lang="en-US"/>
          </a:p>
        </p:txBody>
      </p:sp>
      <p:sp>
        <p:nvSpPr>
          <p:cNvPr id="5" name="TextBox 5"/>
          <p:cNvSpPr txBox="1"/>
          <p:nvPr/>
        </p:nvSpPr>
        <p:spPr>
          <a:xfrm>
            <a:off x="5003892" y="152400"/>
            <a:ext cx="8908457" cy="1088214"/>
          </a:xfrm>
          <a:prstGeom prst="rect">
            <a:avLst/>
          </a:prstGeom>
        </p:spPr>
        <p:txBody>
          <a:bodyPr lIns="0" tIns="0" rIns="0" bIns="0" rtlCol="0" anchor="t">
            <a:spAutoFit/>
          </a:bodyPr>
          <a:lstStyle/>
          <a:p>
            <a:pPr>
              <a:lnSpc>
                <a:spcPts val="8140"/>
              </a:lnSpc>
            </a:pPr>
            <a:r>
              <a:rPr lang="en-US" sz="8140">
                <a:solidFill>
                  <a:srgbClr val="39484F"/>
                </a:solidFill>
                <a:latin typeface="Mitr Semi-Bold"/>
              </a:rPr>
              <a:t>Phân tích dữ liệu</a:t>
            </a:r>
          </a:p>
        </p:txBody>
      </p:sp>
      <p:sp>
        <p:nvSpPr>
          <p:cNvPr id="6" name="TextBox 6"/>
          <p:cNvSpPr txBox="1"/>
          <p:nvPr/>
        </p:nvSpPr>
        <p:spPr>
          <a:xfrm>
            <a:off x="977038" y="7346906"/>
            <a:ext cx="16962164" cy="2752725"/>
          </a:xfrm>
          <a:prstGeom prst="rect">
            <a:avLst/>
          </a:prstGeom>
        </p:spPr>
        <p:txBody>
          <a:bodyPr lIns="0" tIns="0" rIns="0" bIns="0" rtlCol="0" anchor="t">
            <a:spAutoFit/>
          </a:bodyPr>
          <a:lstStyle/>
          <a:p>
            <a:pPr>
              <a:lnSpc>
                <a:spcPts val="3600"/>
              </a:lnSpc>
            </a:pPr>
            <a:r>
              <a:rPr lang="en-US" sz="3000">
                <a:solidFill>
                  <a:srgbClr val="000000"/>
                </a:solidFill>
                <a:latin typeface="Mitr Semi-Bold"/>
              </a:rPr>
              <a:t>Nhận xét: </a:t>
            </a:r>
          </a:p>
          <a:p>
            <a:pPr marL="647700" lvl="1" indent="-323850">
              <a:lnSpc>
                <a:spcPts val="3600"/>
              </a:lnSpc>
              <a:buFont typeface="Arial"/>
              <a:buChar char="•"/>
            </a:pPr>
            <a:r>
              <a:rPr lang="en-US" sz="3000">
                <a:solidFill>
                  <a:srgbClr val="000000"/>
                </a:solidFill>
                <a:latin typeface="Mitr Semi-Bold"/>
              </a:rPr>
              <a:t>Số lượng căn hộ được bán ở Quận Thủ Đức đặc biệt nhiều hơn các quận khác</a:t>
            </a:r>
          </a:p>
          <a:p>
            <a:pPr marL="647700" lvl="1" indent="-323850">
              <a:lnSpc>
                <a:spcPts val="3600"/>
              </a:lnSpc>
              <a:buFont typeface="Arial"/>
              <a:buChar char="•"/>
            </a:pPr>
            <a:r>
              <a:rPr lang="en-US" sz="3000">
                <a:solidFill>
                  <a:srgbClr val="000000"/>
                </a:solidFill>
                <a:latin typeface="Mitr Semi-Bold"/>
              </a:rPr>
              <a:t>Huyện Hóc Môn có số lượng căn hộ cực kì thấp</a:t>
            </a:r>
          </a:p>
          <a:p>
            <a:pPr marL="647700" lvl="1" indent="-323850">
              <a:lnSpc>
                <a:spcPts val="3600"/>
              </a:lnSpc>
              <a:buFont typeface="Arial"/>
              <a:buChar char="•"/>
            </a:pPr>
            <a:r>
              <a:rPr lang="en-US" sz="3000">
                <a:solidFill>
                  <a:srgbClr val="000000"/>
                </a:solidFill>
                <a:latin typeface="Mitr Semi-Bold"/>
              </a:rPr>
              <a:t>Điều này cũng dễ hiểu bởi diện tích thành phố Thủ Đức lớn hơn rất nhiều so với các quận khác, cũng như đông dân hơn.</a:t>
            </a:r>
          </a:p>
          <a:p>
            <a:pPr>
              <a:lnSpc>
                <a:spcPts val="3600"/>
              </a:lnSpc>
              <a:spcBef>
                <a:spcPct val="0"/>
              </a:spcBef>
            </a:pPr>
            <a:endParaRPr lang="en-US" sz="3000">
              <a:solidFill>
                <a:srgbClr val="000000"/>
              </a:solidFill>
              <a:latin typeface="Mitr Semi-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1270</Words>
  <Application>Microsoft Office PowerPoint</Application>
  <PresentationFormat>Custom</PresentationFormat>
  <Paragraphs>95</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Calibri</vt:lpstr>
      <vt:lpstr>Arial</vt:lpstr>
      <vt:lpstr>Mitr Semi-Bold</vt:lpstr>
      <vt:lpstr>Mitr Bold</vt:lpstr>
      <vt:lpstr>Mitr</vt:lpstr>
      <vt:lpstr>Inter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Vàng Hồng và Xanh dương Dụng cụ Học tập Giới thiệu bản thân Bản thuyết trình Giáo dục</dc:title>
  <cp:lastModifiedBy>Nguyễn Ngọc Lương</cp:lastModifiedBy>
  <cp:revision>4</cp:revision>
  <dcterms:created xsi:type="dcterms:W3CDTF">2006-08-16T00:00:00Z</dcterms:created>
  <dcterms:modified xsi:type="dcterms:W3CDTF">2023-12-26T04:36:07Z</dcterms:modified>
  <dc:identifier>DAF3Pkuc7Es</dc:identifier>
</cp:coreProperties>
</file>